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8" r:id="rId2"/>
    <p:sldId id="367" r:id="rId3"/>
    <p:sldId id="368" r:id="rId4"/>
    <p:sldId id="369" r:id="rId5"/>
    <p:sldId id="394" r:id="rId6"/>
    <p:sldId id="395" r:id="rId7"/>
    <p:sldId id="356" r:id="rId8"/>
    <p:sldId id="358" r:id="rId9"/>
    <p:sldId id="364" r:id="rId10"/>
    <p:sldId id="365" r:id="rId11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85">
          <p15:clr>
            <a:srgbClr val="A4A3A4"/>
          </p15:clr>
        </p15:guide>
        <p15:guide id="2" pos="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98D"/>
    <a:srgbClr val="2656EE"/>
    <a:srgbClr val="E0001B"/>
    <a:srgbClr val="3B3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60"/>
      </p:cViewPr>
      <p:guideLst>
        <p:guide orient="horz" pos="1085"/>
        <p:guide pos="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72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AB2A45A-53F6-4FCF-A313-8811FF9A3FC2}" type="datetime1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D54633E-3FDB-4C92-BE9E-7724550CD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3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A4D2AB3-2D62-42F0-A499-D51C7D0D683E}" type="datetime1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945BF1D-62F9-4094-9368-1BD1A8C9A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9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63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 w="9525">
            <a:noFill/>
          </a:ln>
        </p:spPr>
      </p:sp>
      <p:sp>
        <p:nvSpPr>
          <p:cNvPr id="37891" name="Shape 64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73063"/>
          </a:xfrm>
          <a:noFill/>
        </p:spPr>
        <p:txBody>
          <a:bodyPr lIns="95550" tIns="47775" rIns="95550" bIns="47775">
            <a:sp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Here i will make a brief talk about the consortium</a:t>
            </a:r>
          </a:p>
        </p:txBody>
      </p:sp>
      <p:sp>
        <p:nvSpPr>
          <p:cNvPr id="37892" name="Shape 65"/>
          <p:cNvSpPr txBox="1">
            <a:spLocks noChangeArrowheads="1"/>
          </p:cNvSpPr>
          <p:nvPr/>
        </p:nvSpPr>
        <p:spPr bwMode="auto">
          <a:xfrm>
            <a:off x="5180013" y="6559550"/>
            <a:ext cx="3962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5" rIns="95550" bIns="47775" anchor="b">
            <a:spAutoFit/>
          </a:bodyPr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>
                <a:solidFill>
                  <a:srgbClr val="000000"/>
                </a:solidFill>
                <a:sym typeface="Arial" pitchFamily="34" charset="0"/>
              </a:rPr>
              <a:t>*</a:t>
            </a:r>
          </a:p>
        </p:txBody>
      </p:sp>
      <p:sp>
        <p:nvSpPr>
          <p:cNvPr id="37893" name="Shape 66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59550"/>
            <a:ext cx="3962400" cy="296863"/>
          </a:xfrm>
          <a:noFill/>
          <a:ln>
            <a:miter lim="800000"/>
            <a:headEnd/>
            <a:tailEnd/>
          </a:ln>
        </p:spPr>
        <p:txBody>
          <a:bodyPr lIns="95550" tIns="47775" rIns="95550" bIns="47775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  <a:sym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20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9088" y="514350"/>
            <a:ext cx="3427412" cy="2571750"/>
          </a:xfr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8230" tIns="44115" rIns="88230" bIns="44115"/>
          <a:lstStyle/>
          <a:p>
            <a:pPr defTabSz="881063"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77838"/>
            <a:fld id="{01CD2E90-98E1-462E-AF6D-50644C65B5F8}" type="slidenum">
              <a:rPr lang="en-US" sz="1300" smtClean="0">
                <a:sym typeface="Arial" pitchFamily="34" charset="0"/>
              </a:rPr>
              <a:pPr defTabSz="477838"/>
              <a:t>3</a:t>
            </a:fld>
            <a:endParaRPr lang="en-US" sz="1300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5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16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276225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hape 117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459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5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857500" y="514350"/>
            <a:ext cx="3427413" cy="2571750"/>
          </a:xfrm>
          <a:noFill/>
          <a:ln w="9525">
            <a:noFill/>
          </a:ln>
        </p:spPr>
      </p:sp>
      <p:sp>
        <p:nvSpPr>
          <p:cNvPr id="40963" name="Shape 156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650875"/>
          </a:xfrm>
          <a:noFill/>
        </p:spPr>
        <p:txBody>
          <a:bodyPr lIns="95550" tIns="47775" rIns="95550" bIns="47775">
            <a:sp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Start talking about DRM. The system started for shortwave and mediumwave. Open and ready since 2002/2003.</a:t>
            </a:r>
          </a:p>
        </p:txBody>
      </p:sp>
      <p:sp>
        <p:nvSpPr>
          <p:cNvPr id="40964" name="Shape 157"/>
          <p:cNvSpPr txBox="1">
            <a:spLocks noChangeArrowheads="1"/>
          </p:cNvSpPr>
          <p:nvPr/>
        </p:nvSpPr>
        <p:spPr bwMode="auto">
          <a:xfrm>
            <a:off x="5180013" y="6559550"/>
            <a:ext cx="3962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5" rIns="95550" bIns="47775" anchor="b">
            <a:spAutoFit/>
          </a:bodyPr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/>
              <a:t>*</a:t>
            </a:r>
          </a:p>
        </p:txBody>
      </p:sp>
      <p:sp>
        <p:nvSpPr>
          <p:cNvPr id="40965" name="Shape 158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75425"/>
            <a:ext cx="3962400" cy="280988"/>
          </a:xfrm>
          <a:noFill/>
          <a:ln>
            <a:miter lim="800000"/>
            <a:headEnd/>
            <a:tailEnd/>
          </a:ln>
        </p:spPr>
        <p:txBody>
          <a:bodyPr lIns="95550" tIns="47775" rIns="95550" bIns="47775">
            <a:spAutoFit/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3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5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857500" y="514350"/>
            <a:ext cx="3427413" cy="2571750"/>
          </a:xfrm>
          <a:noFill/>
          <a:ln w="9525">
            <a:noFill/>
          </a:ln>
        </p:spPr>
      </p:sp>
      <p:sp>
        <p:nvSpPr>
          <p:cNvPr id="41987" name="Shape 156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650875"/>
          </a:xfrm>
          <a:noFill/>
        </p:spPr>
        <p:txBody>
          <a:bodyPr lIns="95550" tIns="47775" rIns="95550" bIns="47775">
            <a:spAutoFit/>
          </a:bodyPr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1800" smtClean="0">
                <a:latin typeface="Arial" pitchFamily="34" charset="0"/>
                <a:cs typeface="Arial" pitchFamily="34" charset="0"/>
              </a:rPr>
              <a:t>Start talking about DRM. The system started for shortwave and mediumwave. Open and ready since 2002/2003.</a:t>
            </a:r>
          </a:p>
        </p:txBody>
      </p:sp>
      <p:sp>
        <p:nvSpPr>
          <p:cNvPr id="41988" name="Shape 157"/>
          <p:cNvSpPr txBox="1">
            <a:spLocks noChangeArrowheads="1"/>
          </p:cNvSpPr>
          <p:nvPr/>
        </p:nvSpPr>
        <p:spPr bwMode="auto">
          <a:xfrm>
            <a:off x="5180013" y="6559550"/>
            <a:ext cx="3962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5" rIns="95550" bIns="47775" anchor="b">
            <a:spAutoFit/>
          </a:bodyPr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/>
              <a:t>*</a:t>
            </a:r>
          </a:p>
        </p:txBody>
      </p:sp>
      <p:sp>
        <p:nvSpPr>
          <p:cNvPr id="41989" name="Shape 158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75425"/>
            <a:ext cx="3962400" cy="280988"/>
          </a:xfrm>
          <a:noFill/>
          <a:ln>
            <a:miter lim="800000"/>
            <a:headEnd/>
            <a:tailEnd/>
          </a:ln>
        </p:spPr>
        <p:txBody>
          <a:bodyPr lIns="95550" tIns="47775" rIns="95550" bIns="47775">
            <a:spAutoFit/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0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319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857500" y="514350"/>
            <a:ext cx="3427413" cy="25717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43011" name="Shape 320"/>
          <p:cNvSpPr>
            <a:spLocks noGrp="1"/>
          </p:cNvSpPr>
          <p:nvPr>
            <p:ph type="body" idx="1"/>
          </p:nvPr>
        </p:nvSpPr>
        <p:spPr bwMode="auto">
          <a:xfrm>
            <a:off x="915988" y="3257550"/>
            <a:ext cx="7312025" cy="280988"/>
          </a:xfrm>
          <a:noFill/>
        </p:spPr>
        <p:txBody>
          <a:bodyPr lIns="95550" tIns="47775" rIns="95550" bIns="47775">
            <a:spAutoFit/>
          </a:bodyPr>
          <a:lstStyle/>
          <a:p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Shape 321"/>
          <p:cNvSpPr txBox="1">
            <a:spLocks noChangeArrowheads="1"/>
          </p:cNvSpPr>
          <p:nvPr/>
        </p:nvSpPr>
        <p:spPr bwMode="auto">
          <a:xfrm>
            <a:off x="5180013" y="6559550"/>
            <a:ext cx="3962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5" rIns="95550" bIns="47775" anchor="b">
            <a:spAutoFit/>
          </a:bodyPr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/>
              <a:t>*</a:t>
            </a:r>
          </a:p>
        </p:txBody>
      </p:sp>
      <p:sp>
        <p:nvSpPr>
          <p:cNvPr id="43013" name="Shape 322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59550"/>
            <a:ext cx="3962400" cy="296863"/>
          </a:xfrm>
          <a:noFill/>
          <a:ln>
            <a:miter lim="800000"/>
            <a:headEnd/>
            <a:tailEnd/>
          </a:ln>
        </p:spPr>
        <p:txBody>
          <a:bodyPr lIns="95550" tIns="47775" rIns="95550" bIns="47775">
            <a:spAutoFit/>
          </a:bodyPr>
          <a:lstStyle/>
          <a:p>
            <a:pPr>
              <a:buSzPct val="25000"/>
            </a:pPr>
            <a:r>
              <a:rPr lang="en-US" sz="13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55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33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857500" y="514350"/>
            <a:ext cx="3427413" cy="25717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</p:sp>
      <p:sp>
        <p:nvSpPr>
          <p:cNvPr id="44035" name="Shape 333"/>
          <p:cNvSpPr>
            <a:spLocks noGrp="1"/>
          </p:cNvSpPr>
          <p:nvPr>
            <p:ph type="body" idx="1"/>
          </p:nvPr>
        </p:nvSpPr>
        <p:spPr bwMode="auto">
          <a:xfrm>
            <a:off x="915988" y="3257550"/>
            <a:ext cx="7312025" cy="280988"/>
          </a:xfrm>
          <a:noFill/>
        </p:spPr>
        <p:txBody>
          <a:bodyPr lIns="95550" tIns="47775" rIns="95550" bIns="47775">
            <a:spAutoFit/>
          </a:bodyPr>
          <a:lstStyle/>
          <a:p>
            <a:endParaRPr lang="pt-B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Shape 334"/>
          <p:cNvSpPr txBox="1">
            <a:spLocks noChangeArrowheads="1"/>
          </p:cNvSpPr>
          <p:nvPr/>
        </p:nvSpPr>
        <p:spPr bwMode="auto">
          <a:xfrm>
            <a:off x="5180013" y="6559550"/>
            <a:ext cx="3962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0" tIns="47775" rIns="95550" bIns="47775" anchor="b">
            <a:spAutoFit/>
          </a:bodyPr>
          <a:lstStyle/>
          <a:p>
            <a:pPr algn="r">
              <a:buSzPct val="25000"/>
              <a:buFont typeface="Arial" pitchFamily="34" charset="0"/>
              <a:buNone/>
            </a:pPr>
            <a:r>
              <a:rPr lang="en-US" sz="1300"/>
              <a:t>*</a:t>
            </a:r>
          </a:p>
        </p:txBody>
      </p:sp>
      <p:sp>
        <p:nvSpPr>
          <p:cNvPr id="44037" name="Shape 335"/>
          <p:cNvSpPr>
            <a:spLocks noGrp="1"/>
          </p:cNvSpPr>
          <p:nvPr>
            <p:ph type="sldNum" sz="quarter" idx="5"/>
          </p:nvPr>
        </p:nvSpPr>
        <p:spPr bwMode="auto">
          <a:xfrm>
            <a:off x="5180013" y="6559550"/>
            <a:ext cx="3962400" cy="296863"/>
          </a:xfrm>
          <a:noFill/>
          <a:ln>
            <a:miter lim="800000"/>
            <a:headEnd/>
            <a:tailEnd/>
          </a:ln>
        </p:spPr>
        <p:txBody>
          <a:bodyPr lIns="95550" tIns="47775" rIns="95550" bIns="47775">
            <a:spAutoFit/>
          </a:bodyPr>
          <a:lstStyle/>
          <a:p>
            <a:pPr>
              <a:buSzPct val="25000"/>
            </a:pPr>
            <a:r>
              <a:rPr lang="en-US" sz="13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9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ircle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-3932308">
            <a:off x="238125" y="2493963"/>
            <a:ext cx="22002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dots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29425" y="5113338"/>
            <a:ext cx="23145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PT page header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RM footer PPT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6297613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MS PGothic" pitchFamily="3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Geneva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labs.com/pages/default.aspx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jpeg"/><Relationship Id="rId21" Type="http://schemas.openxmlformats.org/officeDocument/2006/relationships/image" Target="../media/image25.jpeg"/><Relationship Id="rId34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3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6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765300" y="3352800"/>
            <a:ext cx="16859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 eaLnBrk="0" hangingPunct="0"/>
            <a:r>
              <a:rPr lang="en-GB" sz="1600" b="1" dirty="0"/>
              <a:t>				</a:t>
            </a:r>
            <a:r>
              <a:rPr lang="en-GB" sz="1200" i="1" dirty="0"/>
              <a:t>		</a:t>
            </a:r>
          </a:p>
          <a:p>
            <a:pPr marL="342900" indent="-342900" eaLnBrk="0" hangingPunct="0"/>
            <a:endParaRPr lang="en-GB" sz="1200" i="1" dirty="0"/>
          </a:p>
          <a:p>
            <a:pPr marL="342900" indent="-342900" eaLnBrk="0" hangingPunct="0"/>
            <a:endParaRPr lang="en-GB" sz="1200" i="1" dirty="0">
              <a:solidFill>
                <a:srgbClr val="09398D"/>
              </a:solidFill>
            </a:endParaRPr>
          </a:p>
          <a:p>
            <a:pPr marL="342900" indent="-342900" eaLnBrk="0" hangingPunct="0"/>
            <a:r>
              <a:rPr lang="en-GB" sz="1600" b="1" dirty="0" err="1">
                <a:solidFill>
                  <a:srgbClr val="09398D"/>
                </a:solidFill>
              </a:rPr>
              <a:t>Palestrante</a:t>
            </a:r>
            <a:endParaRPr lang="en-GB" sz="1600" b="1" dirty="0">
              <a:solidFill>
                <a:srgbClr val="09398D"/>
              </a:solidFill>
            </a:endParaRPr>
          </a:p>
          <a:p>
            <a:pPr marL="342900" indent="-342900" eaLnBrk="0" hangingPunct="0"/>
            <a:endParaRPr lang="en-GB" sz="1600" b="1" dirty="0"/>
          </a:p>
          <a:p>
            <a:pPr marL="342900" indent="-342900" eaLnBrk="0" hangingPunct="0"/>
            <a:r>
              <a:rPr lang="en-GB" sz="1600" b="1" dirty="0"/>
              <a:t>Rafael </a:t>
            </a:r>
            <a:r>
              <a:rPr lang="en-GB" sz="1600" b="1" dirty="0" err="1"/>
              <a:t>Diniz</a:t>
            </a:r>
            <a:r>
              <a:rPr lang="en-GB" sz="1600" b="1" dirty="0"/>
              <a:t>						</a:t>
            </a:r>
          </a:p>
          <a:p>
            <a:pPr marL="342900" indent="-342900" eaLnBrk="0" hangingPunct="0"/>
            <a:r>
              <a:rPr lang="en-GB" sz="1600" dirty="0" err="1"/>
              <a:t>Presidente</a:t>
            </a:r>
            <a:r>
              <a:rPr lang="en-GB" sz="1600" dirty="0"/>
              <a:t> da </a:t>
            </a:r>
            <a:r>
              <a:rPr lang="en-GB" sz="1600" dirty="0" err="1"/>
              <a:t>Plataforma</a:t>
            </a:r>
            <a:r>
              <a:rPr lang="en-GB" sz="1600" dirty="0"/>
              <a:t> DRM </a:t>
            </a:r>
            <a:r>
              <a:rPr lang="en-GB" sz="1600" dirty="0" err="1" smtClean="0"/>
              <a:t>Brasil</a:t>
            </a:r>
            <a:endParaRPr lang="en-GB" sz="1600" dirty="0" smtClean="0"/>
          </a:p>
          <a:p>
            <a:pPr marL="342900" indent="-342900" eaLnBrk="0" hangingPunct="0"/>
            <a:r>
              <a:rPr lang="en-GB" sz="1600" dirty="0" smtClean="0"/>
              <a:t> </a:t>
            </a:r>
            <a:r>
              <a:rPr lang="en-GB" sz="1200" i="1" dirty="0"/>
              <a:t>							</a:t>
            </a:r>
          </a:p>
          <a:p>
            <a:pPr marL="342900" indent="-342900" eaLnBrk="0" hangingPunct="0"/>
            <a:r>
              <a:rPr lang="en-GB" sz="1200" i="1" dirty="0"/>
              <a:t>	</a:t>
            </a:r>
          </a:p>
          <a:p>
            <a:pPr marL="342900" indent="-342900" eaLnBrk="0" hangingPunct="0"/>
            <a:endParaRPr lang="en-GB" sz="1200" i="1" dirty="0"/>
          </a:p>
          <a:p>
            <a:pPr marL="342900" indent="-342900" eaLnBrk="0" hangingPunct="0"/>
            <a:endParaRPr lang="en-GB" sz="1200" i="1" dirty="0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-206375" y="2235200"/>
            <a:ext cx="946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100">
                <a:solidFill>
                  <a:srgbClr val="09398D"/>
                </a:solidFill>
                <a:latin typeface="Arial Black" pitchFamily="34" charset="0"/>
              </a:rPr>
              <a:t>1 - DRM: O que é, e quais seus benefícios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538" y="3679825"/>
            <a:ext cx="1101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324"/>
          <p:cNvSpPr txBox="1">
            <a:spLocks noChangeArrowheads="1"/>
          </p:cNvSpPr>
          <p:nvPr/>
        </p:nvSpPr>
        <p:spPr bwMode="auto">
          <a:xfrm>
            <a:off x="2843213" y="1472615"/>
            <a:ext cx="6300787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65100">
              <a:spcBef>
                <a:spcPts val="600"/>
              </a:spcBef>
              <a:spcAft>
                <a:spcPts val="1200"/>
              </a:spcAft>
              <a:buSzPct val="25000"/>
            </a:pPr>
            <a:endParaRPr lang="en-US" dirty="0" smtClean="0">
              <a:solidFill>
                <a:srgbClr val="953735"/>
              </a:solidFill>
              <a:sym typeface="Arial" pitchFamily="34" charset="0"/>
            </a:endParaRPr>
          </a:p>
          <a:p>
            <a:pPr indent="165100">
              <a:spcBef>
                <a:spcPts val="600"/>
              </a:spcBef>
              <a:spcAft>
                <a:spcPts val="1200"/>
              </a:spcAft>
              <a:buSzPct val="25000"/>
            </a:pPr>
            <a:r>
              <a:rPr lang="en-US" dirty="0" smtClean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b="1" dirty="0" err="1">
                <a:solidFill>
                  <a:srgbClr val="09398D"/>
                </a:solidFill>
                <a:sym typeface="Arial" pitchFamily="34" charset="0"/>
              </a:rPr>
              <a:t>Alertas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b="1" dirty="0" err="1">
                <a:solidFill>
                  <a:srgbClr val="09398D"/>
                </a:solidFill>
                <a:sym typeface="Arial" pitchFamily="34" charset="0"/>
              </a:rPr>
              <a:t>emergenciais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dirty="0">
                <a:sym typeface="Arial" pitchFamily="34" charset="0"/>
              </a:rPr>
              <a:t>–</a:t>
            </a:r>
          </a:p>
          <a:p>
            <a:pPr indent="165100">
              <a:buSzPct val="25000"/>
            </a:pPr>
            <a:r>
              <a:rPr lang="en-US" sz="1400" dirty="0">
                <a:sym typeface="Arial" pitchFamily="34" charset="0"/>
              </a:rPr>
              <a:t>   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Radio é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reconhecido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mundialmente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como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o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último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meio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de</a:t>
            </a:r>
          </a:p>
          <a:p>
            <a:pPr indent="165100">
              <a:buSzPct val="25000"/>
            </a:pP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 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comunicação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a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parar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de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funcionar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em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caso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 de </a:t>
            </a:r>
            <a:r>
              <a:rPr lang="en-US" sz="1400" dirty="0" err="1">
                <a:solidFill>
                  <a:srgbClr val="262626"/>
                </a:solidFill>
                <a:sym typeface="Arial" pitchFamily="34" charset="0"/>
              </a:rPr>
              <a:t>desastres</a:t>
            </a:r>
            <a:r>
              <a:rPr lang="en-US" sz="1400" dirty="0">
                <a:solidFill>
                  <a:srgbClr val="262626"/>
                </a:solidFill>
                <a:sym typeface="Arial" pitchFamily="34" charset="0"/>
              </a:rPr>
              <a:t>.</a:t>
            </a:r>
          </a:p>
          <a:p>
            <a:pPr indent="165100">
              <a:buSzPct val="25000"/>
            </a:pP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Receptores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com </a:t>
            </a:r>
            <a:r>
              <a:rPr lang="en-US" dirty="0" err="1">
                <a:solidFill>
                  <a:srgbClr val="262626"/>
                </a:solidFill>
                <a:sym typeface="Arial" pitchFamily="34" charset="0"/>
              </a:rPr>
              <a:t>chaveamento</a:t>
            </a: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automático</a:t>
            </a: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(AM/FM/DRM)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, </a:t>
            </a:r>
            <a:r>
              <a:rPr lang="en-US" dirty="0" err="1">
                <a:solidFill>
                  <a:srgbClr val="262626"/>
                </a:solidFill>
                <a:sym typeface="Arial" pitchFamily="34" charset="0"/>
              </a:rPr>
              <a:t>áudio</a:t>
            </a: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+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conteúdo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multimídia</a:t>
            </a:r>
            <a:endParaRPr lang="en-US" dirty="0">
              <a:sym typeface="Arial" pitchFamily="34" charset="0"/>
            </a:endParaRPr>
          </a:p>
          <a:p>
            <a:pPr indent="165100">
              <a:spcBef>
                <a:spcPts val="600"/>
              </a:spcBef>
              <a:buClr>
                <a:srgbClr val="000000"/>
              </a:buClr>
              <a:buSzPct val="25000"/>
            </a:pPr>
            <a:r>
              <a:rPr lang="en-US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DIVEEMO </a:t>
            </a:r>
            <a:r>
              <a:rPr lang="en-US" b="1" dirty="0">
                <a:solidFill>
                  <a:srgbClr val="4D4D4D"/>
                </a:solidFill>
                <a:sym typeface="Arial" pitchFamily="34" charset="0"/>
              </a:rPr>
              <a:t>– </a:t>
            </a:r>
          </a:p>
          <a:p>
            <a:pPr indent="16510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dirty="0">
                <a:solidFill>
                  <a:srgbClr val="4D4D4D"/>
                </a:solidFill>
                <a:sym typeface="Arial" pitchFamily="34" charset="0"/>
              </a:rPr>
              <a:t>  </a:t>
            </a:r>
            <a:r>
              <a:rPr lang="pt-BR" dirty="0">
                <a:solidFill>
                  <a:srgbClr val="4D4D4D"/>
                </a:solidFill>
                <a:sym typeface="Arial" pitchFamily="34" charset="0"/>
              </a:rPr>
              <a:t>Vídeo em baixa resolução – TV </a:t>
            </a:r>
            <a:r>
              <a:rPr lang="pt-BR" dirty="0" smtClean="0">
                <a:solidFill>
                  <a:srgbClr val="4D4D4D"/>
                </a:solidFill>
                <a:sym typeface="Arial" pitchFamily="34" charset="0"/>
              </a:rPr>
              <a:t>pelo rádio </a:t>
            </a:r>
            <a:r>
              <a:rPr lang="pt-BR" dirty="0">
                <a:solidFill>
                  <a:srgbClr val="4D4D4D"/>
                </a:solidFill>
                <a:sym typeface="Arial" pitchFamily="34" charset="0"/>
              </a:rPr>
              <a:t>(usa H.264, mesmo codec da TV </a:t>
            </a:r>
            <a:r>
              <a:rPr lang="pt-BR" dirty="0" smtClean="0">
                <a:solidFill>
                  <a:srgbClr val="4D4D4D"/>
                </a:solidFill>
                <a:sym typeface="Arial" pitchFamily="34" charset="0"/>
              </a:rPr>
              <a:t>Digital)</a:t>
            </a:r>
            <a:endParaRPr lang="en-US" dirty="0">
              <a:solidFill>
                <a:srgbClr val="262626"/>
              </a:solidFill>
              <a:sym typeface="Arial" pitchFamily="34" charset="0"/>
            </a:endParaRPr>
          </a:p>
          <a:p>
            <a:pPr indent="16510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25000"/>
            </a:pPr>
            <a:r>
              <a:rPr lang="en-US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Delay </a:t>
            </a:r>
            <a:r>
              <a:rPr lang="en-US" b="1" dirty="0" err="1">
                <a:solidFill>
                  <a:srgbClr val="09398D"/>
                </a:solidFill>
                <a:sym typeface="Arial" pitchFamily="34" charset="0"/>
              </a:rPr>
              <a:t>Áudio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b="1" dirty="0" err="1">
                <a:solidFill>
                  <a:srgbClr val="09398D"/>
                </a:solidFill>
                <a:sym typeface="Arial" pitchFamily="34" charset="0"/>
              </a:rPr>
              <a:t>Mínimo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dirty="0">
                <a:sym typeface="Arial" pitchFamily="34" charset="0"/>
              </a:rPr>
              <a:t>–</a:t>
            </a:r>
            <a:br>
              <a:rPr lang="en-US" dirty="0">
                <a:sym typeface="Arial" pitchFamily="34" charset="0"/>
              </a:rPr>
            </a:b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   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bom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para </a:t>
            </a:r>
            <a:r>
              <a:rPr lang="en-US" dirty="0" err="1">
                <a:solidFill>
                  <a:srgbClr val="262626"/>
                </a:solidFill>
                <a:sym typeface="Arial" pitchFamily="34" charset="0"/>
              </a:rPr>
              <a:t>transmissões</a:t>
            </a: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sym typeface="Arial" pitchFamily="34" charset="0"/>
              </a:rPr>
              <a:t>ao</a:t>
            </a:r>
            <a:r>
              <a:rPr lang="en-US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vivo (max. 2,5s)</a:t>
            </a:r>
            <a:r>
              <a:rPr lang="en-US" dirty="0" smtClean="0">
                <a:sym typeface="Arial" pitchFamily="34" charset="0"/>
              </a:rPr>
              <a:t>!</a:t>
            </a:r>
            <a:endParaRPr lang="en-US" dirty="0">
              <a:sym typeface="Arial" pitchFamily="34" charset="0"/>
            </a:endParaRPr>
          </a:p>
          <a:p>
            <a:pPr indent="165100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25000"/>
            </a:pPr>
            <a:r>
              <a:rPr lang="en-US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b="1" dirty="0" err="1" smtClean="0">
                <a:solidFill>
                  <a:srgbClr val="09398D"/>
                </a:solidFill>
                <a:sym typeface="Arial" pitchFamily="34" charset="0"/>
              </a:rPr>
              <a:t>Ginga</a:t>
            </a:r>
            <a:r>
              <a:rPr lang="en-US" b="1" dirty="0" smtClean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b="1" dirty="0">
                <a:solidFill>
                  <a:srgbClr val="09398D"/>
                </a:solidFill>
                <a:sym typeface="Arial" pitchFamily="34" charset="0"/>
              </a:rPr>
              <a:t>– </a:t>
            </a:r>
            <a:r>
              <a:rPr lang="en-US" dirty="0">
                <a:sym typeface="Arial" pitchFamily="34" charset="0"/>
              </a:rPr>
              <a:t/>
            </a:r>
            <a:br>
              <a:rPr lang="en-US" dirty="0">
                <a:sym typeface="Arial" pitchFamily="34" charset="0"/>
              </a:rPr>
            </a:br>
            <a:r>
              <a:rPr lang="en-US" dirty="0">
                <a:sym typeface="Arial" pitchFamily="34" charset="0"/>
              </a:rPr>
              <a:t>     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Middleware de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interatividade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da TV Digital.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Suporte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a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desenvolvimentos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nacionais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 no </a:t>
            </a:r>
            <a:r>
              <a:rPr lang="en-US" dirty="0" err="1" smtClean="0">
                <a:solidFill>
                  <a:srgbClr val="262626"/>
                </a:solidFill>
                <a:sym typeface="Arial" pitchFamily="34" charset="0"/>
              </a:rPr>
              <a:t>padrão</a:t>
            </a:r>
            <a:r>
              <a:rPr lang="en-US" dirty="0" smtClean="0">
                <a:solidFill>
                  <a:srgbClr val="262626"/>
                </a:solidFill>
                <a:sym typeface="Arial" pitchFamily="34" charset="0"/>
              </a:rPr>
              <a:t>.</a:t>
            </a:r>
            <a:endParaRPr lang="en-US" dirty="0">
              <a:solidFill>
                <a:srgbClr val="262626"/>
              </a:solidFill>
              <a:sym typeface="Arial" pitchFamily="34" charset="0"/>
            </a:endParaRPr>
          </a:p>
        </p:txBody>
      </p:sp>
      <p:grpSp>
        <p:nvGrpSpPr>
          <p:cNvPr id="16387" name="Gruppieren 1"/>
          <p:cNvGrpSpPr>
            <a:grpSpLocks/>
          </p:cNvGrpSpPr>
          <p:nvPr/>
        </p:nvGrpSpPr>
        <p:grpSpPr bwMode="auto">
          <a:xfrm>
            <a:off x="560388" y="1995488"/>
            <a:ext cx="1660525" cy="4232275"/>
            <a:chOff x="608013" y="2492375"/>
            <a:chExt cx="1038225" cy="3444875"/>
          </a:xfrm>
        </p:grpSpPr>
        <p:sp>
          <p:nvSpPr>
            <p:cNvPr id="16390" name="Shape 327"/>
            <p:cNvSpPr>
              <a:spLocks noChangeArrowheads="1"/>
            </p:cNvSpPr>
            <p:nvPr/>
          </p:nvSpPr>
          <p:spPr bwMode="auto">
            <a:xfrm>
              <a:off x="630238" y="3336925"/>
              <a:ext cx="1008062" cy="80486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1" name="Shape 328"/>
            <p:cNvSpPr>
              <a:spLocks noChangeArrowheads="1"/>
            </p:cNvSpPr>
            <p:nvPr/>
          </p:nvSpPr>
          <p:spPr bwMode="auto">
            <a:xfrm>
              <a:off x="630238" y="2492375"/>
              <a:ext cx="1008062" cy="73501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2" name="Shape 329"/>
            <p:cNvSpPr>
              <a:spLocks noChangeArrowheads="1"/>
            </p:cNvSpPr>
            <p:nvPr/>
          </p:nvSpPr>
          <p:spPr bwMode="auto">
            <a:xfrm>
              <a:off x="608013" y="4289425"/>
              <a:ext cx="1008062" cy="93186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3" name="Shape 330"/>
            <p:cNvSpPr>
              <a:spLocks noChangeArrowheads="1"/>
            </p:cNvSpPr>
            <p:nvPr/>
          </p:nvSpPr>
          <p:spPr bwMode="auto">
            <a:xfrm>
              <a:off x="630238" y="5300663"/>
              <a:ext cx="1016000" cy="636587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88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89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59"/>
          <p:cNvSpPr txBox="1">
            <a:spLocks noChangeArrowheads="1"/>
          </p:cNvSpPr>
          <p:nvPr/>
        </p:nvSpPr>
        <p:spPr bwMode="auto">
          <a:xfrm>
            <a:off x="403225" y="2420938"/>
            <a:ext cx="8402638" cy="40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spcAft>
                <a:spcPts val="120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>
                <a:solidFill>
                  <a:srgbClr val="E0001B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O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Consórcio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DRM é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uma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organização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sem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fins </a:t>
            </a:r>
            <a:r>
              <a:rPr lang="en-US" sz="2000" dirty="0" err="1">
                <a:solidFill>
                  <a:srgbClr val="376092"/>
                </a:solidFill>
                <a:sym typeface="Calibri" pitchFamily="34" charset="0"/>
              </a:rPr>
              <a:t>lucrativos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 O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seu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objetivo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é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promover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e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evoluir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o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sistema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DRM,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único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sistema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aberto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e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que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funciona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em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todas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as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bandas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de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radiodif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usão</a:t>
            </a:r>
            <a:endParaRPr lang="en-US" sz="2000" dirty="0">
              <a:solidFill>
                <a:srgbClr val="3B3C3E"/>
              </a:solidFill>
              <a:sym typeface="Arial" pitchFamily="34" charset="0"/>
            </a:endParaRPr>
          </a:p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>
                <a:solidFill>
                  <a:srgbClr val="E0001B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O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Consórcio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DRM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não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faz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comércio</a:t>
            </a:r>
            <a:endParaRPr lang="en-US" sz="2000" dirty="0">
              <a:solidFill>
                <a:srgbClr val="376092"/>
              </a:solidFill>
              <a:sym typeface="Arial" pitchFamily="34" charset="0"/>
            </a:endParaRPr>
          </a:p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000" dirty="0">
                <a:solidFill>
                  <a:srgbClr val="09398D"/>
                </a:solidFill>
                <a:sym typeface="Arial" pitchFamily="34" charset="0"/>
              </a:rPr>
              <a:t>  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Difunde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e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ensina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a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tecnologia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DRM e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acompanha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a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sua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implantação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</a:p>
          <a:p>
            <a:endParaRPr lang="en-US" sz="2000" dirty="0">
              <a:solidFill>
                <a:srgbClr val="3B3C3E"/>
              </a:solidFill>
              <a:sym typeface="Arial" pitchFamily="34" charset="0"/>
            </a:endParaRPr>
          </a:p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2000" b="1" dirty="0">
                <a:solidFill>
                  <a:srgbClr val="E0001B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Os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membros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do </a:t>
            </a:r>
            <a:r>
              <a:rPr lang="en-US" sz="2000" dirty="0" err="1">
                <a:solidFill>
                  <a:srgbClr val="376092"/>
                </a:solidFill>
                <a:sym typeface="Arial" pitchFamily="34" charset="0"/>
              </a:rPr>
              <a:t>Consórcio</a:t>
            </a:r>
            <a:r>
              <a:rPr lang="en-US" sz="2000" dirty="0">
                <a:solidFill>
                  <a:srgbClr val="376092"/>
                </a:solidFill>
                <a:sym typeface="Arial" pitchFamily="34" charset="0"/>
              </a:rPr>
              <a:t> DRM</a:t>
            </a:r>
          </a:p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000" dirty="0">
                <a:solidFill>
                  <a:srgbClr val="000000"/>
                </a:solidFill>
                <a:sym typeface="Arial" pitchFamily="34" charset="0"/>
              </a:rPr>
              <a:t>  </a:t>
            </a:r>
            <a:r>
              <a:rPr lang="en-US" sz="2000" dirty="0" err="1" smtClean="0">
                <a:solidFill>
                  <a:srgbClr val="404040"/>
                </a:solidFill>
                <a:sym typeface="Arial" pitchFamily="34" charset="0"/>
              </a:rPr>
              <a:t>Mais</a:t>
            </a:r>
            <a:r>
              <a:rPr lang="en-US" sz="2000" dirty="0" smtClean="0">
                <a:solidFill>
                  <a:srgbClr val="404040"/>
                </a:solidFill>
                <a:sym typeface="Arial" pitchFamily="34" charset="0"/>
              </a:rPr>
              <a:t> de 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100 </a:t>
            </a:r>
            <a:r>
              <a:rPr lang="en-US" sz="2000" dirty="0" err="1" smtClean="0">
                <a:solidFill>
                  <a:srgbClr val="3B3C3E"/>
                </a:solidFill>
                <a:sym typeface="Arial" pitchFamily="34" charset="0"/>
              </a:rPr>
              <a:t>empresas</a:t>
            </a:r>
            <a:r>
              <a:rPr lang="en-US" sz="2000" dirty="0" smtClean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e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organizações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internacionais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,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estruturas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</a:p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públicas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e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comerciais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incluindo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rádio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difusores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centros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de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pesquisa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</a:p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universidades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e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organizações</a:t>
            </a:r>
            <a:r>
              <a:rPr lang="en-US" sz="2000" dirty="0">
                <a:solidFill>
                  <a:srgbClr val="3B3C3E"/>
                </a:solidFill>
                <a:sym typeface="Arial" pitchFamily="34" charset="0"/>
              </a:rPr>
              <a:t> </a:t>
            </a:r>
            <a:r>
              <a:rPr lang="en-US" sz="2000" dirty="0" err="1">
                <a:solidFill>
                  <a:srgbClr val="3B3C3E"/>
                </a:solidFill>
                <a:sym typeface="Arial" pitchFamily="34" charset="0"/>
              </a:rPr>
              <a:t>civis</a:t>
            </a:r>
            <a:endParaRPr lang="en-US" sz="2000" dirty="0">
              <a:solidFill>
                <a:srgbClr val="3B3C3E"/>
              </a:solidFill>
              <a:sym typeface="Arial" pitchFamily="34" charset="0"/>
            </a:endParaRPr>
          </a:p>
          <a:p>
            <a:endParaRPr lang="en-US" sz="2000" dirty="0">
              <a:solidFill>
                <a:srgbClr val="3B3C3E"/>
              </a:solidFill>
              <a:sym typeface="Arial" pitchFamily="34" charset="0"/>
            </a:endParaRPr>
          </a:p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400" b="1" dirty="0">
                <a:solidFill>
                  <a:srgbClr val="953735"/>
                </a:solidFill>
                <a:sym typeface="Arial" pitchFamily="34" charset="0"/>
              </a:rPr>
              <a:t>       </a:t>
            </a:r>
          </a:p>
        </p:txBody>
      </p:sp>
      <p:sp>
        <p:nvSpPr>
          <p:cNvPr id="8195" name="Shape 60"/>
          <p:cNvSpPr txBox="1">
            <a:spLocks noChangeArrowheads="1"/>
          </p:cNvSpPr>
          <p:nvPr/>
        </p:nvSpPr>
        <p:spPr bwMode="auto">
          <a:xfrm>
            <a:off x="263525" y="64246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2</a:t>
            </a:r>
          </a:p>
        </p:txBody>
      </p:sp>
      <p:sp>
        <p:nvSpPr>
          <p:cNvPr id="8196" name="Shape 61"/>
          <p:cNvSpPr txBox="1">
            <a:spLocks noChangeArrowheads="1"/>
          </p:cNvSpPr>
          <p:nvPr/>
        </p:nvSpPr>
        <p:spPr bwMode="auto">
          <a:xfrm>
            <a:off x="33338" y="58197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000" b="1" dirty="0" err="1">
                <a:solidFill>
                  <a:srgbClr val="953735"/>
                </a:solidFill>
                <a:sym typeface="Arial" pitchFamily="34" charset="0"/>
              </a:rPr>
              <a:t>Atua</a:t>
            </a:r>
            <a:r>
              <a:rPr lang="en-US" sz="2000" b="1" dirty="0">
                <a:solidFill>
                  <a:srgbClr val="953735"/>
                </a:solidFill>
                <a:sym typeface="Arial" pitchFamily="34" charset="0"/>
              </a:rPr>
              <a:t> </a:t>
            </a:r>
            <a:r>
              <a:rPr lang="en-US" sz="2000" b="1" dirty="0" err="1">
                <a:solidFill>
                  <a:srgbClr val="953735"/>
                </a:solidFill>
                <a:sym typeface="Arial" pitchFamily="34" charset="0"/>
              </a:rPr>
              <a:t>em</a:t>
            </a:r>
            <a:r>
              <a:rPr lang="en-US" sz="2000" b="1" dirty="0">
                <a:solidFill>
                  <a:srgbClr val="953735"/>
                </a:solidFill>
                <a:sym typeface="Arial" pitchFamily="34" charset="0"/>
              </a:rPr>
              <a:t> </a:t>
            </a:r>
            <a:r>
              <a:rPr lang="en-US" sz="2000" b="1" dirty="0" err="1">
                <a:solidFill>
                  <a:srgbClr val="953735"/>
                </a:solidFill>
                <a:sym typeface="Arial" pitchFamily="34" charset="0"/>
              </a:rPr>
              <a:t>parceria</a:t>
            </a:r>
            <a:r>
              <a:rPr lang="en-US" sz="2000" b="1" dirty="0">
                <a:solidFill>
                  <a:srgbClr val="953735"/>
                </a:solidFill>
                <a:sym typeface="Arial" pitchFamily="34" charset="0"/>
              </a:rPr>
              <a:t> com </a:t>
            </a:r>
            <a:r>
              <a:rPr lang="en-US" sz="2000" b="1" dirty="0" smtClean="0">
                <a:solidFill>
                  <a:srgbClr val="953735"/>
                </a:solidFill>
                <a:sym typeface="Arial" pitchFamily="34" charset="0"/>
              </a:rPr>
              <a:t>a </a:t>
            </a:r>
            <a:r>
              <a:rPr lang="en-US" sz="2000" b="1" dirty="0" smtClean="0">
                <a:solidFill>
                  <a:srgbClr val="953735"/>
                </a:solidFill>
                <a:sym typeface="Arial" pitchFamily="34" charset="0"/>
              </a:rPr>
              <a:t>UIT</a:t>
            </a:r>
            <a:r>
              <a:rPr lang="en-US" sz="2000" b="1" dirty="0" smtClean="0">
                <a:solidFill>
                  <a:srgbClr val="953735"/>
                </a:solidFill>
                <a:sym typeface="Arial" pitchFamily="34" charset="0"/>
              </a:rPr>
              <a:t>, EBU, ABU </a:t>
            </a:r>
            <a:r>
              <a:rPr lang="en-US" sz="2000" b="1" dirty="0">
                <a:solidFill>
                  <a:srgbClr val="953735"/>
                </a:solidFill>
                <a:sym typeface="Arial" pitchFamily="34" charset="0"/>
              </a:rPr>
              <a:t>e outros </a:t>
            </a:r>
            <a:r>
              <a:rPr lang="en-US" sz="2000" b="1" dirty="0" err="1" smtClean="0">
                <a:solidFill>
                  <a:srgbClr val="953735"/>
                </a:solidFill>
                <a:sym typeface="Arial" pitchFamily="34" charset="0"/>
              </a:rPr>
              <a:t>ó</a:t>
            </a:r>
            <a:r>
              <a:rPr lang="en-US" sz="2000" b="1" dirty="0" err="1" smtClean="0">
                <a:solidFill>
                  <a:srgbClr val="953735"/>
                </a:solidFill>
                <a:sym typeface="Arial" pitchFamily="34" charset="0"/>
              </a:rPr>
              <a:t>rgãos</a:t>
            </a:r>
            <a:r>
              <a:rPr lang="en-US" sz="2000" b="1" dirty="0" smtClean="0">
                <a:solidFill>
                  <a:srgbClr val="953735"/>
                </a:solidFill>
                <a:sym typeface="Arial" pitchFamily="34" charset="0"/>
              </a:rPr>
              <a:t> </a:t>
            </a:r>
            <a:r>
              <a:rPr lang="en-US" sz="2000" b="1" dirty="0" err="1">
                <a:solidFill>
                  <a:srgbClr val="953735"/>
                </a:solidFill>
                <a:sym typeface="Arial" pitchFamily="34" charset="0"/>
              </a:rPr>
              <a:t>Internacionais</a:t>
            </a:r>
            <a:endParaRPr lang="en-US" sz="2000" b="1" dirty="0">
              <a:solidFill>
                <a:srgbClr val="953735"/>
              </a:solidFill>
              <a:sym typeface="Arial" pitchFamily="34" charset="0"/>
            </a:endParaRPr>
          </a:p>
        </p:txBody>
      </p:sp>
      <p:sp>
        <p:nvSpPr>
          <p:cNvPr id="8197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8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O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Consórcio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DRM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611188" y="5805488"/>
            <a:ext cx="54737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Organizações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brasileiras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já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juntaram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-se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ao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Consórcio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 DRM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wiss"/>
              </a:rPr>
              <a:t> </a:t>
            </a:r>
          </a:p>
        </p:txBody>
      </p:sp>
      <p:sp>
        <p:nvSpPr>
          <p:cNvPr id="3" name="AutoShape 37" descr="data:image/jpeg;base64,/9j/4AAQSkZJRgABAQAAAQABAAD/2wCEAAkGBwgHBgkIBwgKCgkLDRYPDQwMDRsUFRAWIB0iIiAdHx8kKDQsJCYxJx8fLT0tMTU3Ojo6Iys/RD84QzQ5OjcBCgoKDQwNGg8PGjclHyU3Nzc3Nzc3Nzc3Nzc3Nzc3Nzc3Nzc3Nzc3Nzc3Nzc3Nzc3Nzc3Nzc3Nzc3Nzc3Nzc3N//AABEIAFoAeQMBIgACEQEDEQH/xAAbAAACAgMBAAAAAAAAAAAAAAAABQMGAQIEB//EADsQAAEDAwAGBwYEBgMBAAAAAAECAwQABREGEhQhMZITQVFTYYGxIjJCcXKRBzM0UhYjQ2Kh0XOCohX/xAAZAQEAAwEBAAAAAAAAAAAAAAAAAgMEAQX/xAAhEQACAwACAgIDAAAAAAAAAAAAAQIDERIxBCFRYQUiQf/aAAwDAQACEQMRAD8A9ojstFhslpv3B8I7Kk2dnuW+UUR/yG/pHpUtARbOz3LfKKNnZ7lvlFS0UBFs7Pct8oo2dnuW+UVLRQEWzs9y3yijZ2e5b5RUtFARbOz3LfKKNnZ7lvlFS0UBFs7Pct8oo2dnuW+UVLRQEWzs9y3yijZ2e5b5RUtFARdA13TfKKRaqe7T9hViNV6gHkf8hv6R6VLUUf8AIb+kelSE4oDNFI5N7fflOw7JGTKdaOq684rVZaV2E8SfAUBjSXVJNxtgXxCBDXj769APKKQJvUyA8hq/xm2W1q1UTGCS0T1BQO9Hnu8abypbERhUiS8hplO9S1kACgOiikQ0oiuDLEO5vo6nGoSylXiDjfWU6VWsLCZS5EMncDLjraB8yMUA8oqNp5t5CXGXEuIVwUhQIPnW9AZorVxaW0Fa1BKUjJJOABSL/wC/InKKLDBMtAONqdV0bHkeKvIedAP6KRdFpPjX261BfHotlXjHZra+fPFT2i7LlvuwpzGzT2QFLaCtZK0ngtB6x6UA2NV6rCar1API/wCnb+kelK9JJb7UdmFCVqzJznQtK/YMZUvySD54ppH/AE7f0D0pMAJWmLhVkiFDGr4KcVx+yP8ANASyJFs0VsqVPLDMRgBIwCSpR8BvJJreNf7ZJsy7u1KRsLaSpx1Xs6mOIIO8EdlUb8VbklU6JbwfYjNKkvY7TlKf8BZqnNyZzMaTbsFhmU42qZHXuUlacEeZGqD2gCqpW8ZYelR+Pd1Skn+zfX18ns1qu1r0mgviKrp2Rlt5p1BSd44FJ34IpPZLe9IvL0G5L6eLZ8JjJXv6TW3pUrtKUjH+aj/C23bPZHbg4MOXB7XH/Gn2UD1P/au22zx/HNzj4w24w2lK+pS2/eHzwsfarIvVpiujGFkoxepFhmSWYUV2TJcDbLKSta1HckDiTS+z3216QRnlwXOlbbOq4h1spI3daVDgar34rXDUtEe1oPtTXQXMH+mj2j5FQSn5E157Cudxt8aWiG6+wxcgGy7sx3jVI9hZwBuyc1XK1Rlhqo8GV1PNP23iPRLa/aLjNkHQ6eIkxv2ltdGoMPjhnVO4j+5PhxqxWi7Ca2+iS0YsuKcSWVKzqdigetJ34NUn8J7fmTPuJTqtMhMRkYwM4Cl48PdHkafaYwFvTbcuMooMxzYpOPjaV7X3GqcfOpxlyWmfyao1WuuL3CZls6UL2mUCLMlX8hjONpI/qL/t7E9fE112fSWz3OW7At8kKdYSTq6hSkpG4lJIAIG7hUOmk9Nl0XkqjgNuKSI8dKRwUr2RgeHH5CvFtROvqJW8EIbLRbSSlLqfZJST8XBORn51CdnE0eH4L8iDbefxfbPboWldmuF1VbYcxLr4zgpB1FkcQlWMEjwrF7AZvdjlpHtl9cdR7UqQT6pFVf8ADWxQHGG7yqUmTMbygMoBAiKxgpwd+tg8T1HduNWi/HpbpYWE+8ZSnTj9qUHJ+6hU4ttazLdCMJuMXuD41XqsJqvVIqHkf9O39A9KTQgUaXXRJ/qRWFJ8QCoGnMf9O39I9KU3qHKTLYuttSHJTCVNrYJwH2jxTnqIIBFAKrxoJGuukCrm5LdQ26ptUhjGekKAAMH4QQACP91vpRoSxfLgia1JVDeKA28UJz0iBnBx1KGTv9cCu9GlUAIw+zPZeG4sLhuawPZuGD961VcbxcgUW2AYLR3GTOTgjxS3xPniouKZar7FjUuujafLRZoca1WpoOTFNhqIwPhSBjXV2JHWeuueRYFxLNHMBRduMR3aUuKO99w++D9QJH27KZ2m0MW3pHNdyRKe3vSXTlbn+h4DdTIgVIqKbebDF03ahXKLNcjlCFNrGoFEAkaySD7qgRXbfdEY9zssO3R3jGEHV2dQTrJACdXBHXurom2yVCmLuNkCCt05kxFq1UP+IPwr8eB66G9J4qPYnxJ8N0cUORVqHkpIIP3rmIsVs1i3ro69H7MzY7Szb2FqcS3kqcUACtRJKicdpJpLpjPUzOtqGElzZHdtlavwNJ9nP/o/au5ekL0wFux22TIcPB6Q2pllPiSrBPkK6rRadibecmObVMlb5LyhuV1aoHUkdQrpBtt6zl0psDOlFtYZEktKacD7DyQFDOqRvHWCFGoY+hdsRo4myv6zyAsul/3XA6TnXBHA9Xy3bxWWWrho5lqLHcuFrBPRtoP86OP2gfGns6x41P8AxXbAk64mNrHFtcJ0K+2rXMXZJWTSUU/XZzaJ6KI0cVKcMtUl6RqpKigIASnONw69/GprYRdNIZNyG+NEQYkdX7lZy4ofYDyNaOyrnfEliDHet8Ne5yVITquqT1hCDw+Zp3BhsQYjUWKjUZaThKaJZ6Ryc5Tlyk9Z0Gq9VhNV6ukR5H/Ib+kelSYqOP8AkN/SPSpaAKKKKAKKKKAKKKKAKxgVmigMYFZoooDGBWaKKADVeqwmq9QDyOf5DX0D0qTNIGn3tRP81z3R8R8K36d7vXOY0A8zRmkfTvd65zGjp3u9c5jQDzNGaR9O93rnMaOne71zmNAPM0ZpH073eucxo6d7vXOY0A8zRmkfTvd65zGjp3u9c5jQDzNGaR9O93rnMaOne71zmNAPM0ZpH073eucxo6d7vXOY0A8qv+VSpfeKhl1fMa4ddX7j96A//9k="/>
          <p:cNvSpPr>
            <a:spLocks noChangeAspect="1" noChangeArrowheads="1"/>
          </p:cNvSpPr>
          <p:nvPr/>
        </p:nvSpPr>
        <p:spPr bwMode="auto">
          <a:xfrm>
            <a:off x="152400" y="-258763"/>
            <a:ext cx="115252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9220" name="Picture 36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813425"/>
            <a:ext cx="15732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661988" y="2595563"/>
            <a:ext cx="7872412" cy="3257550"/>
            <a:chOff x="661987" y="2077243"/>
            <a:chExt cx="7872412" cy="3256757"/>
          </a:xfrm>
        </p:grpSpPr>
        <p:pic>
          <p:nvPicPr>
            <p:cNvPr id="9228" name="Picture 8" descr="R:\Digital Radio Mondiale\Images - Logo - Template\Logos\Logos Members and Non Members\Frontier Silic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6299" y="3636963"/>
              <a:ext cx="130175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9" descr="R:\Digital Radio Mondiale\Images - Logo - Template\Logos\Logos Members and Non Members\keyston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3099" y="4192588"/>
              <a:ext cx="1077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2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55987" y="4240213"/>
              <a:ext cx="6413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35488" y="4830763"/>
              <a:ext cx="5159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46" descr="Silicon Lab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71850" y="4848225"/>
              <a:ext cx="806450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R:\Digital Radio Mondiale\Images - Logo - Template\Logos\Logos Members and Non Members\Ampegon logos\cmyk_ampegon_C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5968" y="2440781"/>
              <a:ext cx="1465262" cy="134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R:\Digital Radio Mondiale\Images - Logo - Template\Logos\Logos Members and Non Members\TRANSRADIO-LOGO-vektor_18-10-2005 Kopie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316538" y="4852988"/>
              <a:ext cx="1439862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20" descr="R:\Digital Radio Mondiale\Images - Logo - Template\Logos\Logos Members and Non Members\Fraunhofer IIS logo.jpg"/>
            <p:cNvPicPr>
              <a:picLocks noChangeAspect="1" noChangeArrowheads="1"/>
            </p:cNvPicPr>
            <p:nvPr/>
          </p:nvPicPr>
          <p:blipFill>
            <a:blip r:embed="rId12"/>
            <a:srcRect t="17712" b="30128"/>
            <a:stretch>
              <a:fillRect/>
            </a:stretch>
          </p:blipFill>
          <p:spPr bwMode="auto">
            <a:xfrm>
              <a:off x="1884362" y="3575050"/>
              <a:ext cx="1238250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22" descr="R:\Digital Radio Mondiale\Images - Logo - Template\Logos\Logos Members and Non Members\harris_logo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35549" y="3614738"/>
              <a:ext cx="11430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23" descr="R:\Digital Radio Mondiale\Images - Logo - Template\Logos\Logos Members and Non Members\jvckenwood_rgb_4c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88087" y="3619500"/>
              <a:ext cx="1222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24" descr="R:\Digital Radio Mondiale\Images - Logo - Template\Logos\Logos Members and Non Members\KETI_Logo_High_Resolution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799387" y="3546475"/>
              <a:ext cx="700087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5" descr="R:\Digital Radio Mondiale\Images - Logo - Template\Logos\Logos Members and Non Members\logo_Nautel_tagline_blue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327274" y="4014788"/>
              <a:ext cx="550863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26" descr="R:\Digital Radio Mondiale\Images - Logo - Template\Logos\Logos Members and Non Members\RF mondial Logo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908799" y="4249738"/>
              <a:ext cx="1152525" cy="17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Picture 28" descr="R:\Digital Radio Mondiale\Images - Logo - Template\Logos\Logos Members and Non Members\RIZ.gif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945187" y="3998913"/>
              <a:ext cx="509587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2" name="Picture 2" descr="Adobe System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840037" y="2077243"/>
              <a:ext cx="531813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3" name="Picture 7" descr="R:\Digital Radio Mondiale\Images - Logo - Template\Logos\Logos Members and Non Members\logo_Parrot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320799" y="2840038"/>
              <a:ext cx="1020763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Box 1"/>
            <p:cNvSpPr txBox="1">
              <a:spLocks noChangeArrowheads="1"/>
            </p:cNvSpPr>
            <p:nvPr/>
          </p:nvSpPr>
          <p:spPr bwMode="auto">
            <a:xfrm>
              <a:off x="674687" y="2900363"/>
              <a:ext cx="8239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b="1" i="1">
                  <a:latin typeface="Swiss"/>
                  <a:sym typeface="Arial" pitchFamily="34" charset="0"/>
                </a:rPr>
                <a:t>DiBcom</a:t>
              </a:r>
            </a:p>
          </p:txBody>
        </p:sp>
        <p:pic>
          <p:nvPicPr>
            <p:cNvPr id="9245" name="Picture 30" descr="R:\Digital Radio Mondiale\Images - Logo - Template\Logos\Logos Members and Non Members\Voice of Russia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248525" y="4506913"/>
              <a:ext cx="1058863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6" name="Picture 2"/>
            <p:cNvPicPr>
              <a:picLocks noChangeAspect="1" noChangeArrowheads="1"/>
            </p:cNvPicPr>
            <p:nvPr/>
          </p:nvPicPr>
          <p:blipFill>
            <a:blip r:embed="rId22"/>
            <a:srcRect l="69583" t="21428" r="18646" b="70148"/>
            <a:stretch>
              <a:fillRect/>
            </a:stretch>
          </p:blipFill>
          <p:spPr bwMode="auto">
            <a:xfrm>
              <a:off x="2655887" y="2849563"/>
              <a:ext cx="1079500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7" name="Picture 31" descr="R:\Digital Radio Mondiale\Images - Logo - Template\Logos\Logos Members and Non Members\BBCGlobal_News_tile_CMYK_medprint.jp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052886" y="2147887"/>
              <a:ext cx="652463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8" name="Picture 33" descr="http://t1.gstatic.com/images?q=tbn:ANd9GcTlMAsVHr7NnwfkS7YZstDv3DmtfaNQsxzCTnkUYgyOZb0Hik6pPw"/>
            <p:cNvPicPr>
              <a:picLocks noChangeAspect="1" noChangeArrowheads="1"/>
            </p:cNvPicPr>
            <p:nvPr/>
          </p:nvPicPr>
          <p:blipFill>
            <a:blip r:embed="rId24"/>
            <a:srcRect t="34296" b="35358"/>
            <a:stretch>
              <a:fillRect/>
            </a:stretch>
          </p:blipFill>
          <p:spPr bwMode="auto">
            <a:xfrm>
              <a:off x="6464299" y="2921000"/>
              <a:ext cx="98107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9" name="Picture 3"/>
            <p:cNvPicPr>
              <a:picLocks noChangeAspect="1" noChangeArrowheads="1"/>
            </p:cNvPicPr>
            <p:nvPr/>
          </p:nvPicPr>
          <p:blipFill>
            <a:blip r:embed="rId25"/>
            <a:srcRect l="21875" t="19597" r="65729" b="71428"/>
            <a:stretch>
              <a:fillRect/>
            </a:stretch>
          </p:blipFill>
          <p:spPr bwMode="auto">
            <a:xfrm>
              <a:off x="661987" y="3517900"/>
              <a:ext cx="10795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0" name="Picture 9"/>
            <p:cNvPicPr>
              <a:picLocks noChangeAspect="1" noChangeArrowheads="1"/>
            </p:cNvPicPr>
            <p:nvPr/>
          </p:nvPicPr>
          <p:blipFill>
            <a:blip r:embed="rId26"/>
            <a:srcRect l="30833" t="43910" r="62292" b="51465"/>
            <a:stretch>
              <a:fillRect/>
            </a:stretch>
          </p:blipFill>
          <p:spPr bwMode="auto">
            <a:xfrm>
              <a:off x="4608512" y="4214813"/>
              <a:ext cx="8382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1" name="Picture 16"/>
            <p:cNvPicPr>
              <a:picLocks noChangeAspect="1" noChangeArrowheads="1"/>
            </p:cNvPicPr>
            <p:nvPr/>
          </p:nvPicPr>
          <p:blipFill>
            <a:blip r:embed="rId27"/>
            <a:srcRect l="30833" t="60072" r="62292" b="31868"/>
            <a:stretch>
              <a:fillRect/>
            </a:stretch>
          </p:blipFill>
          <p:spPr bwMode="auto">
            <a:xfrm>
              <a:off x="728662" y="4775200"/>
              <a:ext cx="838200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2" name="Picture 42" descr="http://t0.gstatic.com/images?q=tbn:ANd9GcRnNeHpQEwf7uG8VbOtmxxhwZdCW3NJRCfBt1LSNKj5UNOPvs2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357017" y="2268538"/>
              <a:ext cx="1004888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3" name="Picture 18"/>
            <p:cNvPicPr>
              <a:picLocks noChangeAspect="1" noChangeArrowheads="1"/>
            </p:cNvPicPr>
            <p:nvPr/>
          </p:nvPicPr>
          <p:blipFill>
            <a:blip r:embed="rId29"/>
            <a:srcRect l="20000" t="20148" r="72083" b="76282"/>
            <a:stretch>
              <a:fillRect/>
            </a:stretch>
          </p:blipFill>
          <p:spPr bwMode="auto">
            <a:xfrm>
              <a:off x="1884363" y="4948238"/>
              <a:ext cx="9652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4" name="Picture 19"/>
            <p:cNvPicPr>
              <a:picLocks noChangeAspect="1" noChangeArrowheads="1"/>
            </p:cNvPicPr>
            <p:nvPr/>
          </p:nvPicPr>
          <p:blipFill>
            <a:blip r:embed="rId30"/>
            <a:srcRect l="19479" t="20879" r="21458" b="29968"/>
            <a:stretch>
              <a:fillRect/>
            </a:stretch>
          </p:blipFill>
          <p:spPr bwMode="auto">
            <a:xfrm>
              <a:off x="7043737" y="2141538"/>
              <a:ext cx="1139825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5" name="Picture 38" descr="R:\Digital Radio Mondiale\Events\2012\NAB April 2012\NAB 2012 Printables\NAB  Leaflets\NAB Leaflets -logos\Logo Digidia - LOGO SIMPLIFIÉ 40.bmp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5283199" y="2892425"/>
              <a:ext cx="9271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6" name="Picture 11" descr="Deutsche Welle logo"/>
            <p:cNvPicPr>
              <a:picLocks noChangeAspect="1" noChangeArrowheads="1"/>
            </p:cNvPicPr>
            <p:nvPr/>
          </p:nvPicPr>
          <p:blipFill>
            <a:blip r:embed="rId32"/>
            <a:srcRect l="10585" t="41339" r="16014" b="7079"/>
            <a:stretch>
              <a:fillRect/>
            </a:stretch>
          </p:blipFill>
          <p:spPr bwMode="auto">
            <a:xfrm>
              <a:off x="7705724" y="2892425"/>
              <a:ext cx="828675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57" name="Picture 37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3784599" y="2705100"/>
              <a:ext cx="1498600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ight Arrow 1"/>
          <p:cNvSpPr/>
          <p:nvPr/>
        </p:nvSpPr>
        <p:spPr>
          <a:xfrm>
            <a:off x="5640388" y="6018213"/>
            <a:ext cx="720725" cy="71437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C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223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4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2"/>
                </a:solidFill>
                <a:latin typeface="Arial Black" pitchFamily="34" charset="0"/>
              </a:rPr>
              <a:t>Exemplo DRM Membros 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11"/>
          <p:cNvSpPr txBox="1">
            <a:spLocks noChangeArrowheads="1"/>
          </p:cNvSpPr>
          <p:nvPr/>
        </p:nvSpPr>
        <p:spPr bwMode="auto">
          <a:xfrm>
            <a:off x="704850" y="4272086"/>
            <a:ext cx="7696200" cy="203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
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Plataforma DRM Brasil iniciou como um fórum de discussão e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apoio ao DRM em 2010 e tomou corpo como Plataforma em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setembro de 2012 com a missão de auxiliar e dar suporte na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implantação do Rádio Digital no Brasil, tendo como foco o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aprimoramento do sistema e apoio aos diferentes agentes da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radiodifusão sonora no país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.</a:t>
            </a:r>
            <a:endParaRPr lang="pt-BR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243" name="Shape 112"/>
          <p:cNvSpPr>
            <a:spLocks noChangeArrowheads="1"/>
          </p:cNvSpPr>
          <p:nvPr/>
        </p:nvSpPr>
        <p:spPr bwMode="auto">
          <a:xfrm>
            <a:off x="3422650" y="2735263"/>
            <a:ext cx="5246688" cy="1601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" name="Shape 114"/>
          <p:cNvSpPr>
            <a:spLocks noChangeArrowheads="1"/>
          </p:cNvSpPr>
          <p:nvPr/>
        </p:nvSpPr>
        <p:spPr bwMode="auto">
          <a:xfrm>
            <a:off x="704850" y="2690813"/>
            <a:ext cx="2006600" cy="1690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5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6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25000"/>
              <a:buFont typeface="Calibri" pitchFamily="34" charset="0"/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  <a:cs typeface="Calibri" pitchFamily="34" charset="0"/>
                <a:sym typeface="Calibri" pitchFamily="34" charset="0"/>
              </a:rPr>
              <a:t>Plataforma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  <a:cs typeface="Calibri" pitchFamily="34" charset="0"/>
                <a:sym typeface="Calibri" pitchFamily="34" charset="0"/>
              </a:rPr>
              <a:t>Multisetorial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  <a:cs typeface="Calibri" pitchFamily="34" charset="0"/>
                <a:sym typeface="Calibri" pitchFamily="34" charset="0"/>
              </a:rPr>
              <a:t> DRM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  <a:cs typeface="Calibri" pitchFamily="34" charset="0"/>
                <a:sym typeface="Calibri" pitchFamily="34" charset="0"/>
              </a:rPr>
              <a:t>Brasil</a:t>
            </a:r>
            <a:endParaRPr lang="en-US" sz="2400" dirty="0">
              <a:solidFill>
                <a:schemeClr val="bg1"/>
              </a:solidFill>
              <a:latin typeface="Arial Black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836863" y="3327400"/>
            <a:ext cx="330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DRM </a:t>
            </a:r>
            <a:r>
              <a:rPr lang="en-US" sz="1400" dirty="0" err="1">
                <a:solidFill>
                  <a:srgbClr val="FF0000"/>
                </a:solidFill>
              </a:rPr>
              <a:t>acima</a:t>
            </a:r>
            <a:r>
              <a:rPr lang="en-US" sz="1400" dirty="0">
                <a:solidFill>
                  <a:srgbClr val="FF0000"/>
                </a:solidFill>
              </a:rPr>
              <a:t> 30 MHz VHF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(Banda I, II – Banda FM, III)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836863" y="4292600"/>
            <a:ext cx="330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DRM abaixo30 MHz LF, MF, HF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(OM, OT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smtClean="0">
                <a:solidFill>
                  <a:schemeClr val="accent1"/>
                </a:solidFill>
              </a:rPr>
              <a:t>OC) </a:t>
            </a:r>
            <a:r>
              <a:rPr lang="en-US" sz="1400" dirty="0">
                <a:solidFill>
                  <a:schemeClr val="accent1"/>
                </a:solidFill>
              </a:rPr>
              <a:t>– </a:t>
            </a:r>
            <a:r>
              <a:rPr lang="en-US" sz="1400" dirty="0" err="1">
                <a:solidFill>
                  <a:schemeClr val="accent1"/>
                </a:solidFill>
              </a:rPr>
              <a:t>Bandas</a:t>
            </a:r>
            <a:r>
              <a:rPr lang="en-US" sz="1400" dirty="0">
                <a:solidFill>
                  <a:schemeClr val="accent1"/>
                </a:solidFill>
              </a:rPr>
              <a:t> AM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611938" y="3894138"/>
            <a:ext cx="1185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chemeClr val="tx2"/>
                </a:solidFill>
              </a:rPr>
              <a:t>30MHZ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928938" y="4064000"/>
            <a:ext cx="3581400" cy="95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pic>
        <p:nvPicPr>
          <p:cNvPr id="11270" name="Picture 9" descr="DRM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3381375"/>
            <a:ext cx="15176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DRM_pl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3252788"/>
            <a:ext cx="1050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DRM3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788" y="4294188"/>
            <a:ext cx="121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02400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2"/>
                </a:solidFill>
                <a:latin typeface="Arial Black" pitchFamily="34" charset="0"/>
              </a:rPr>
              <a:t>DRM Bandas AM e FM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able_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2341563"/>
            <a:ext cx="685006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02400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</a:rPr>
              <a:t>DRM </a:t>
            </a:r>
            <a:r>
              <a:rPr lang="pt-PT" sz="2400">
                <a:solidFill>
                  <a:schemeClr val="bg1"/>
                </a:solidFill>
                <a:latin typeface="Arial Black" pitchFamily="34" charset="0"/>
                <a:ea typeface="MS PGothic" pitchFamily="34" charset="-128"/>
              </a:rPr>
              <a:t>é o padrão de rádio digital para todas as bandas de até e incluindo </a:t>
            </a:r>
            <a:r>
              <a:rPr lang="pt-PT" sz="2400" b="1">
                <a:solidFill>
                  <a:schemeClr val="bg1"/>
                </a:solidFill>
                <a:latin typeface="Arial Black" pitchFamily="34" charset="0"/>
                <a:ea typeface="MS PGothic" pitchFamily="34" charset="-128"/>
              </a:rPr>
              <a:t>VHF</a:t>
            </a:r>
            <a:endParaRPr lang="en-US" sz="2400" b="1">
              <a:solidFill>
                <a:schemeClr val="bg1"/>
              </a:solidFill>
              <a:latin typeface="Arial Black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52"/>
          <p:cNvSpPr txBox="1">
            <a:spLocks noChangeArrowheads="1"/>
          </p:cNvSpPr>
          <p:nvPr/>
        </p:nvSpPr>
        <p:spPr bwMode="auto">
          <a:xfrm>
            <a:off x="684213" y="2013288"/>
            <a:ext cx="7696200" cy="393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algn="just">
              <a:buClr>
                <a:srgbClr val="000000"/>
              </a:buClr>
              <a:buSzPct val="25000"/>
              <a:buFont typeface="Arial" pitchFamily="34" charset="0"/>
              <a:buNone/>
            </a:pPr>
            <a:endParaRPr lang="pt-BR" sz="2400" b="1" dirty="0">
              <a:solidFill>
                <a:srgbClr val="376092"/>
              </a:solidFill>
            </a:endParaRPr>
          </a:p>
          <a:p>
            <a:pPr algn="just">
              <a:buClr>
                <a:srgbClr val="000000"/>
              </a:buClr>
              <a:buSzPct val="25000"/>
            </a:pPr>
            <a:r>
              <a:rPr lang="pt-BR" sz="2400" dirty="0">
                <a:solidFill>
                  <a:srgbClr val="E0001B"/>
                </a:solidFill>
                <a:sym typeface="Calibri" pitchFamily="34" charset="0"/>
              </a:rPr>
              <a:t>• </a:t>
            </a:r>
            <a:r>
              <a:rPr lang="pt-BR" sz="2400" b="1" dirty="0">
                <a:sym typeface="Calibri" pitchFamily="34" charset="0"/>
              </a:rPr>
              <a:t>DRM é totalmente aberto - não possui </a:t>
            </a:r>
            <a:r>
              <a:rPr lang="pt-BR" sz="2400" b="1" dirty="0" smtClean="0">
                <a:sym typeface="Calibri" pitchFamily="34" charset="0"/>
              </a:rPr>
              <a:t>segredos</a:t>
            </a:r>
            <a:r>
              <a:rPr lang="pt-BR" sz="2400" b="1" dirty="0" smtClean="0">
                <a:sym typeface="Calibri" pitchFamily="34" charset="0"/>
              </a:rPr>
              <a:t> industriais!</a:t>
            </a:r>
            <a:endParaRPr lang="pt-BR" sz="2400" b="1" dirty="0">
              <a:sym typeface="Calibri" pitchFamily="34" charset="0"/>
            </a:endParaRP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pt-BR" sz="1600" dirty="0">
              <a:sym typeface="Calibri" pitchFamily="34" charset="0"/>
            </a:endParaRPr>
          </a:p>
          <a:p>
            <a:pPr algn="just">
              <a:buClr>
                <a:srgbClr val="000000"/>
              </a:buClr>
              <a:buSzPct val="25000"/>
            </a:pPr>
            <a:r>
              <a:rPr lang="pt-BR" dirty="0">
                <a:solidFill>
                  <a:srgbClr val="E0001B"/>
                </a:solidFill>
                <a:sym typeface="Calibri" pitchFamily="34" charset="0"/>
              </a:rPr>
              <a:t>• </a:t>
            </a:r>
            <a:r>
              <a:rPr lang="pt-BR" dirty="0" smtClean="0">
                <a:sym typeface="Calibri" pitchFamily="34" charset="0"/>
              </a:rPr>
              <a:t>Único sistema reconhecido pela UIT que funciona em todas as bandas </a:t>
            </a:r>
            <a:r>
              <a:rPr lang="pt-BR" dirty="0">
                <a:sym typeface="Calibri" pitchFamily="34" charset="0"/>
              </a:rPr>
              <a:t>para a radiodifusão </a:t>
            </a:r>
            <a:r>
              <a:rPr lang="pt-BR" dirty="0" smtClean="0">
                <a:sym typeface="Calibri" pitchFamily="34" charset="0"/>
              </a:rPr>
              <a:t>terrestre.</a:t>
            </a:r>
            <a:endParaRPr lang="pt-BR" dirty="0">
              <a:sym typeface="Calibri" pitchFamily="34" charset="0"/>
            </a:endParaRP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pt-BR" dirty="0" smtClean="0">
              <a:sym typeface="Calibri" pitchFamily="34" charset="0"/>
            </a:endParaRPr>
          </a:p>
          <a:p>
            <a:pPr algn="just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 smtClean="0">
                <a:solidFill>
                  <a:srgbClr val="E0001B"/>
                </a:solidFill>
                <a:sym typeface="Calibri" pitchFamily="34" charset="0"/>
              </a:rPr>
              <a:t>• </a:t>
            </a:r>
            <a:r>
              <a:rPr lang="pt-BR" dirty="0" smtClean="0">
                <a:sym typeface="Calibri" pitchFamily="34" charset="0"/>
              </a:rPr>
              <a:t>Possui implementações de referência abertas tanto da modulação como da </a:t>
            </a:r>
            <a:r>
              <a:rPr lang="pt-BR" dirty="0" err="1" smtClean="0">
                <a:sym typeface="Calibri" pitchFamily="34" charset="0"/>
              </a:rPr>
              <a:t>demodulação</a:t>
            </a:r>
            <a:r>
              <a:rPr lang="pt-BR" dirty="0" smtClean="0">
                <a:sym typeface="Calibri" pitchFamily="34" charset="0"/>
              </a:rPr>
              <a:t> (Dream, </a:t>
            </a:r>
            <a:r>
              <a:rPr lang="pt-BR" dirty="0" err="1" smtClean="0">
                <a:sym typeface="Calibri" pitchFamily="34" charset="0"/>
              </a:rPr>
              <a:t>Gnuradio</a:t>
            </a:r>
            <a:r>
              <a:rPr lang="pt-BR" dirty="0" smtClean="0">
                <a:sym typeface="Calibri" pitchFamily="34" charset="0"/>
              </a:rPr>
              <a:t>-DRM)</a:t>
            </a:r>
          </a:p>
          <a:p>
            <a:pPr algn="just"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pt-BR" dirty="0" smtClean="0">
              <a:sym typeface="Calibri" pitchFamily="34" charset="0"/>
            </a:endParaRPr>
          </a:p>
          <a:p>
            <a:pPr algn="just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 smtClean="0">
                <a:solidFill>
                  <a:srgbClr val="E0001B"/>
                </a:solidFill>
                <a:sym typeface="Calibri" pitchFamily="34" charset="0"/>
              </a:rPr>
              <a:t>•</a:t>
            </a:r>
            <a:r>
              <a:rPr lang="pt-BR" dirty="0" smtClean="0">
                <a:sym typeface="Calibri" pitchFamily="34" charset="0"/>
              </a:rPr>
              <a:t> </a:t>
            </a:r>
            <a:r>
              <a:rPr lang="pt-BR" dirty="0">
                <a:sym typeface="Calibri" pitchFamily="34" charset="0"/>
              </a:rPr>
              <a:t>DRM já está em </a:t>
            </a:r>
            <a:r>
              <a:rPr lang="pt-BR" dirty="0" smtClean="0">
                <a:sym typeface="Calibri" pitchFamily="34" charset="0"/>
              </a:rPr>
              <a:t>operação </a:t>
            </a:r>
            <a:r>
              <a:rPr lang="pt-BR" dirty="0">
                <a:sym typeface="Calibri" pitchFamily="34" charset="0"/>
              </a:rPr>
              <a:t>em </a:t>
            </a:r>
            <a:r>
              <a:rPr lang="pt-BR" dirty="0" smtClean="0">
                <a:sym typeface="Calibri" pitchFamily="34" charset="0"/>
              </a:rPr>
              <a:t>OM, OT, OC (AM) e VHF (incluso canais 5 e 6 e banda do FM) </a:t>
            </a:r>
            <a:r>
              <a:rPr lang="pt-BR" dirty="0">
                <a:sym typeface="Calibri" pitchFamily="34" charset="0"/>
              </a:rPr>
              <a:t>em  países de todos os continentes.</a:t>
            </a:r>
          </a:p>
          <a:p>
            <a:endParaRPr lang="en-US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315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6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DRM – Características básicas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52"/>
          <p:cNvSpPr txBox="1">
            <a:spLocks noChangeArrowheads="1"/>
          </p:cNvSpPr>
          <p:nvPr/>
        </p:nvSpPr>
        <p:spPr bwMode="auto">
          <a:xfrm>
            <a:off x="711979" y="2256926"/>
            <a:ext cx="7696200" cy="36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algn="just">
              <a:buClr>
                <a:srgbClr val="000000"/>
              </a:buClr>
              <a:buSzPct val="25000"/>
              <a:buFont typeface="Arial" pitchFamily="34" charset="0"/>
              <a:buNone/>
            </a:pPr>
            <a:endParaRPr lang="pt-BR" sz="2400" b="1" dirty="0">
              <a:solidFill>
                <a:srgbClr val="376092"/>
              </a:solidFill>
            </a:endParaRPr>
          </a:p>
          <a:p>
            <a:pPr algn="just">
              <a:buClr>
                <a:srgbClr val="000000"/>
              </a:buClr>
              <a:buSzPct val="25000"/>
            </a:pPr>
            <a:r>
              <a:rPr lang="pt-BR" sz="2400" dirty="0">
                <a:solidFill>
                  <a:srgbClr val="E0001B"/>
                </a:solidFill>
                <a:sym typeface="Calibri" pitchFamily="34" charset="0"/>
              </a:rPr>
              <a:t>• </a:t>
            </a:r>
            <a:r>
              <a:rPr lang="pt-BR" sz="2400" dirty="0">
                <a:sym typeface="Calibri" pitchFamily="34" charset="0"/>
              </a:rPr>
              <a:t>DRM é eficiente em termos de uso de espectro. Reduz interferências entre estações.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pt-BR" sz="1600" dirty="0">
              <a:sym typeface="Calibri" pitchFamily="34" charset="0"/>
            </a:endParaRPr>
          </a:p>
          <a:p>
            <a:pPr algn="just">
              <a:buClr>
                <a:srgbClr val="000000"/>
              </a:buClr>
              <a:buSzPct val="25000"/>
            </a:pPr>
            <a:r>
              <a:rPr lang="pt-BR" dirty="0">
                <a:solidFill>
                  <a:srgbClr val="E0001B"/>
                </a:solidFill>
                <a:sym typeface="Calibri" pitchFamily="34" charset="0"/>
              </a:rPr>
              <a:t>• </a:t>
            </a:r>
            <a:r>
              <a:rPr lang="pt-BR" dirty="0">
                <a:sym typeface="Calibri" pitchFamily="34" charset="0"/>
              </a:rPr>
              <a:t>DRM – usa menos energia para a mesma cobertura do analógico. Tecnologia </a:t>
            </a:r>
            <a:r>
              <a:rPr lang="pt-BR" dirty="0" smtClean="0">
                <a:sym typeface="Calibri" pitchFamily="34" charset="0"/>
              </a:rPr>
              <a:t>ecologicamente e economicamente </a:t>
            </a:r>
            <a:r>
              <a:rPr lang="pt-BR" dirty="0">
                <a:sym typeface="Calibri" pitchFamily="34" charset="0"/>
              </a:rPr>
              <a:t>sustentável.</a:t>
            </a:r>
          </a:p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pt-BR" dirty="0">
              <a:sym typeface="Calibri" pitchFamily="34" charset="0"/>
            </a:endParaRPr>
          </a:p>
          <a:p>
            <a:pPr algn="just"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pt-BR" dirty="0">
                <a:solidFill>
                  <a:srgbClr val="E0001B"/>
                </a:solidFill>
                <a:sym typeface="Calibri" pitchFamily="34" charset="0"/>
              </a:rPr>
              <a:t>• </a:t>
            </a:r>
            <a:r>
              <a:rPr lang="pt-BR" dirty="0">
                <a:sym typeface="Calibri" pitchFamily="34" charset="0"/>
              </a:rPr>
              <a:t>DRM </a:t>
            </a:r>
            <a:r>
              <a:rPr lang="pt-BR" dirty="0" smtClean="0">
                <a:sym typeface="Calibri" pitchFamily="34" charset="0"/>
              </a:rPr>
              <a:t>apresenta</a:t>
            </a:r>
            <a:r>
              <a:rPr lang="pt-BR" dirty="0" smtClean="0">
                <a:sym typeface="Calibri" pitchFamily="34" charset="0"/>
              </a:rPr>
              <a:t> </a:t>
            </a:r>
            <a:r>
              <a:rPr lang="pt-BR" dirty="0">
                <a:sym typeface="Calibri" pitchFamily="34" charset="0"/>
              </a:rPr>
              <a:t>excelente qualidade de áudio tanto em </a:t>
            </a:r>
            <a:r>
              <a:rPr lang="pt-BR" dirty="0" smtClean="0">
                <a:sym typeface="Calibri" pitchFamily="34" charset="0"/>
              </a:rPr>
              <a:t>OM como na faixa do FM, que pode ser 5.1 surround. Q</a:t>
            </a:r>
            <a:r>
              <a:rPr lang="pt-BR" dirty="0" smtClean="0">
                <a:sym typeface="Calibri" pitchFamily="34" charset="0"/>
              </a:rPr>
              <a:t>ualidade </a:t>
            </a:r>
            <a:r>
              <a:rPr lang="pt-BR" dirty="0">
                <a:sym typeface="Calibri" pitchFamily="34" charset="0"/>
              </a:rPr>
              <a:t>excelente de </a:t>
            </a:r>
            <a:r>
              <a:rPr lang="pt-BR" dirty="0" smtClean="0">
                <a:sym typeface="Calibri" pitchFamily="34" charset="0"/>
              </a:rPr>
              <a:t>áudio independentemente da banda.</a:t>
            </a:r>
            <a:endParaRPr lang="pt-BR" dirty="0">
              <a:sym typeface="Calibri" pitchFamily="34" charset="0"/>
            </a:endParaRPr>
          </a:p>
          <a:p>
            <a:endParaRPr lang="pt-BR" dirty="0">
              <a:sym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339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0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70079" y="1470747"/>
            <a:ext cx="7380000" cy="741362"/>
          </a:xfrm>
          <a:prstGeom prst="roundRect">
            <a:avLst>
              <a:gd name="adj" fmla="val 3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25000"/>
              <a:buFont typeface="Arial" pitchFamily="34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DRM – Características básicas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3"/>
          <p:cNvSpPr txBox="1">
            <a:spLocks noChangeArrowheads="1"/>
          </p:cNvSpPr>
          <p:nvPr/>
        </p:nvSpPr>
        <p:spPr bwMode="auto">
          <a:xfrm>
            <a:off x="3708400" y="2436813"/>
            <a:ext cx="525621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175" indent="1746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sz="1600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>
                <a:solidFill>
                  <a:srgbClr val="09398D"/>
                </a:solidFill>
                <a:sym typeface="Arial" pitchFamily="34" charset="0"/>
              </a:rPr>
              <a:t>DRM Text Messages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textos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curtos</a:t>
            </a:r>
            <a:endParaRPr lang="en-US" sz="1600" dirty="0">
              <a:solidFill>
                <a:srgbClr val="262626"/>
              </a:solidFill>
              <a:sym typeface="Arial" pitchFamily="34" charset="0"/>
            </a:endParaRPr>
          </a:p>
          <a:p>
            <a:pPr marL="3175" indent="174625">
              <a:buClr>
                <a:srgbClr val="000000"/>
              </a:buClr>
              <a:buSzPct val="25000"/>
            </a:pPr>
            <a:r>
              <a:rPr lang="en-US" sz="1600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 err="1">
                <a:solidFill>
                  <a:srgbClr val="09398D"/>
                </a:solidFill>
                <a:sym typeface="Arial" pitchFamily="34" charset="0"/>
              </a:rPr>
              <a:t>Journaline</a:t>
            </a:r>
            <a:r>
              <a:rPr lang="en-US" sz="1600" b="1" dirty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textos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mais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longos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,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jornais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eletrônicos</a:t>
            </a:r>
            <a:endParaRPr lang="en-US" sz="1600" dirty="0" smtClean="0">
              <a:solidFill>
                <a:srgbClr val="262626"/>
              </a:solidFill>
              <a:sym typeface="Arial" pitchFamily="34" charset="0"/>
            </a:endParaRPr>
          </a:p>
          <a:p>
            <a:pPr marL="3175" indent="174625">
              <a:buClr>
                <a:srgbClr val="000000"/>
              </a:buClr>
              <a:buSzPct val="25000"/>
            </a:pPr>
            <a:endParaRPr lang="en-US" sz="1600" dirty="0">
              <a:sym typeface="Arial" pitchFamily="34" charset="0"/>
            </a:endParaRPr>
          </a:p>
          <a:p>
            <a:pPr marL="3175" indent="174625">
              <a:buClr>
                <a:srgbClr val="000000"/>
              </a:buClr>
              <a:buSzPct val="25000"/>
            </a:pPr>
            <a:r>
              <a:rPr lang="en-US" sz="1600" dirty="0" smtClean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>
                <a:solidFill>
                  <a:srgbClr val="09398D"/>
                </a:solidFill>
                <a:sym typeface="Arial" pitchFamily="34" charset="0"/>
              </a:rPr>
              <a:t>MOT Slide Show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Gráficos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e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fotos</a:t>
            </a:r>
            <a:endParaRPr lang="en-US" sz="1600" dirty="0">
              <a:solidFill>
                <a:srgbClr val="262626"/>
              </a:solidFill>
              <a:sym typeface="Arial" pitchFamily="34" charset="0"/>
            </a:endParaRPr>
          </a:p>
          <a:p>
            <a:pPr marL="3175" indent="1746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sz="1600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>
                <a:solidFill>
                  <a:srgbClr val="09398D"/>
                </a:solidFill>
                <a:sym typeface="Arial" pitchFamily="34" charset="0"/>
              </a:rPr>
              <a:t>EPG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Guia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de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programação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eletrônica</a:t>
            </a:r>
            <a:endParaRPr lang="en-US" sz="1600" dirty="0">
              <a:solidFill>
                <a:srgbClr val="262626"/>
              </a:solidFill>
              <a:sym typeface="Arial" pitchFamily="34" charset="0"/>
            </a:endParaRPr>
          </a:p>
          <a:p>
            <a:pPr marL="3175" indent="1746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sz="1600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>
                <a:solidFill>
                  <a:srgbClr val="09398D"/>
                </a:solidFill>
                <a:sym typeface="Arial" pitchFamily="34" charset="0"/>
              </a:rPr>
              <a:t>TPEG / TMC</a:t>
            </a:r>
            <a:r>
              <a:rPr lang="en-US" sz="1600" dirty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Informações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>
                <a:solidFill>
                  <a:srgbClr val="262626"/>
                </a:solidFill>
                <a:sym typeface="Arial" pitchFamily="34" charset="0"/>
              </a:rPr>
              <a:t>sobre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trânsito</a:t>
            </a:r>
            <a:endParaRPr lang="pt-BR" sz="1600" dirty="0">
              <a:solidFill>
                <a:srgbClr val="262626"/>
              </a:solidFill>
              <a:sym typeface="Arial" pitchFamily="34" charset="0"/>
            </a:endParaRPr>
          </a:p>
          <a:p>
            <a:pPr marL="3175" indent="1746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sz="1600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 err="1" smtClean="0">
                <a:solidFill>
                  <a:srgbClr val="09398D"/>
                </a:solidFill>
                <a:sym typeface="Arial" pitchFamily="34" charset="0"/>
              </a:rPr>
              <a:t>MpegSurround</a:t>
            </a:r>
            <a:r>
              <a:rPr lang="en-US" sz="1600" dirty="0" smtClean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Suporte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à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transmissão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multicanal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5.1 surround</a:t>
            </a:r>
          </a:p>
          <a:p>
            <a:pPr marL="3175" indent="1746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sz="1600" dirty="0">
                <a:solidFill>
                  <a:srgbClr val="953735"/>
                </a:solidFill>
                <a:sym typeface="Arial" pitchFamily="34" charset="0"/>
              </a:rPr>
              <a:t>• </a:t>
            </a:r>
            <a:r>
              <a:rPr lang="en-US" sz="1600" b="1" dirty="0" err="1" smtClean="0">
                <a:solidFill>
                  <a:srgbClr val="09398D"/>
                </a:solidFill>
                <a:sym typeface="Arial" pitchFamily="34" charset="0"/>
              </a:rPr>
              <a:t>Multiprogramação</a:t>
            </a:r>
            <a:r>
              <a:rPr lang="en-US" sz="1600" dirty="0" smtClean="0">
                <a:solidFill>
                  <a:srgbClr val="09398D"/>
                </a:solidFill>
                <a:sym typeface="Arial" pitchFamily="34" charset="0"/>
              </a:rPr>
              <a:t> </a:t>
            </a:r>
            <a:r>
              <a:rPr lang="en-US" sz="1600" dirty="0">
                <a:solidFill>
                  <a:srgbClr val="262626"/>
                </a:solidFill>
                <a:sym typeface="Arial" pitchFamily="34" charset="0"/>
              </a:rPr>
              <a:t>–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Até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4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programas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,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tanto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no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modo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DRM30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como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no </a:t>
            </a:r>
            <a:r>
              <a:rPr lang="en-US" sz="1600" dirty="0" err="1" smtClean="0">
                <a:solidFill>
                  <a:srgbClr val="262626"/>
                </a:solidFill>
                <a:sym typeface="Arial" pitchFamily="34" charset="0"/>
              </a:rPr>
              <a:t>modo</a:t>
            </a:r>
            <a:r>
              <a:rPr lang="en-US" sz="1600" dirty="0" smtClean="0">
                <a:solidFill>
                  <a:srgbClr val="262626"/>
                </a:solidFill>
                <a:sym typeface="Arial" pitchFamily="34" charset="0"/>
              </a:rPr>
              <a:t> DRM+</a:t>
            </a:r>
            <a:endParaRPr lang="en-US" sz="1600" dirty="0" smtClean="0">
              <a:solidFill>
                <a:srgbClr val="262626"/>
              </a:solidFill>
              <a:sym typeface="Arial" pitchFamily="34" charset="0"/>
            </a:endParaRPr>
          </a:p>
        </p:txBody>
      </p:sp>
      <p:sp>
        <p:nvSpPr>
          <p:cNvPr id="15363" name="Shape 294"/>
          <p:cNvSpPr txBox="1">
            <a:spLocks noChangeArrowheads="1"/>
          </p:cNvSpPr>
          <p:nvPr/>
        </p:nvSpPr>
        <p:spPr bwMode="auto">
          <a:xfrm>
            <a:off x="3708400" y="1570038"/>
            <a:ext cx="525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ct val="25000"/>
              <a:buFont typeface="Arial" pitchFamily="34" charset="0"/>
              <a:buNone/>
            </a:pPr>
            <a:r>
              <a:rPr lang="en-US" sz="2400" b="1">
                <a:solidFill>
                  <a:srgbClr val="09398D"/>
                </a:solidFill>
                <a:sym typeface="Arial" pitchFamily="34" charset="0"/>
              </a:rPr>
              <a:t>DRM – Mais do que áudio</a:t>
            </a:r>
          </a:p>
        </p:txBody>
      </p:sp>
      <p:grpSp>
        <p:nvGrpSpPr>
          <p:cNvPr id="15364" name="Group 19"/>
          <p:cNvGrpSpPr>
            <a:grpSpLocks/>
          </p:cNvGrpSpPr>
          <p:nvPr/>
        </p:nvGrpSpPr>
        <p:grpSpPr bwMode="auto">
          <a:xfrm>
            <a:off x="222250" y="5038725"/>
            <a:ext cx="3313113" cy="1524000"/>
            <a:chOff x="249" y="799"/>
            <a:chExt cx="2087" cy="960"/>
          </a:xfrm>
        </p:grpSpPr>
        <p:pic>
          <p:nvPicPr>
            <p:cNvPr id="15380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799"/>
              <a:ext cx="111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2" y="981"/>
              <a:ext cx="1134" cy="7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5365" name="Group 22"/>
          <p:cNvGrpSpPr>
            <a:grpSpLocks/>
          </p:cNvGrpSpPr>
          <p:nvPr/>
        </p:nvGrpSpPr>
        <p:grpSpPr bwMode="auto">
          <a:xfrm>
            <a:off x="222250" y="3957638"/>
            <a:ext cx="3168650" cy="852487"/>
            <a:chOff x="249" y="3236"/>
            <a:chExt cx="1996" cy="537"/>
          </a:xfrm>
        </p:grpSpPr>
        <p:pic>
          <p:nvPicPr>
            <p:cNvPr id="15378" name="Picture 23" descr="BRA-ARG_Spielstandblack426x2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" y="3236"/>
              <a:ext cx="953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4" descr="Event4106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2" y="3236"/>
              <a:ext cx="953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6" name="Group 25"/>
          <p:cNvGrpSpPr>
            <a:grpSpLocks/>
          </p:cNvGrpSpPr>
          <p:nvPr/>
        </p:nvGrpSpPr>
        <p:grpSpPr bwMode="auto">
          <a:xfrm>
            <a:off x="366713" y="1725613"/>
            <a:ext cx="3025775" cy="2092325"/>
            <a:chOff x="340" y="1888"/>
            <a:chExt cx="1906" cy="1318"/>
          </a:xfrm>
        </p:grpSpPr>
        <p:grpSp>
          <p:nvGrpSpPr>
            <p:cNvPr id="15369" name="Group 26"/>
            <p:cNvGrpSpPr>
              <a:grpSpLocks/>
            </p:cNvGrpSpPr>
            <p:nvPr/>
          </p:nvGrpSpPr>
          <p:grpSpPr bwMode="auto">
            <a:xfrm>
              <a:off x="340" y="1946"/>
              <a:ext cx="680" cy="985"/>
              <a:chOff x="340" y="2037"/>
              <a:chExt cx="680" cy="985"/>
            </a:xfrm>
          </p:grpSpPr>
          <p:pic>
            <p:nvPicPr>
              <p:cNvPr id="15372" name="Picture 27" descr="DRMLogo_zink_2005082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1" y="2510"/>
                <a:ext cx="53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3" name="Line 28"/>
              <p:cNvSpPr>
                <a:spLocks noChangeShapeType="1"/>
              </p:cNvSpPr>
              <p:nvPr/>
            </p:nvSpPr>
            <p:spPr bwMode="auto">
              <a:xfrm>
                <a:off x="678" y="2299"/>
                <a:ext cx="0" cy="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/>
              <a:lstStyle/>
              <a:p>
                <a:endParaRPr lang="pt-BR"/>
              </a:p>
            </p:txBody>
          </p:sp>
          <p:sp>
            <p:nvSpPr>
              <p:cNvPr id="15374" name="Line 29"/>
              <p:cNvSpPr>
                <a:spLocks noChangeShapeType="1"/>
              </p:cNvSpPr>
              <p:nvPr/>
            </p:nvSpPr>
            <p:spPr bwMode="auto">
              <a:xfrm>
                <a:off x="678" y="2906"/>
                <a:ext cx="0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pt-BR"/>
              </a:p>
            </p:txBody>
          </p:sp>
          <p:sp>
            <p:nvSpPr>
              <p:cNvPr id="15375" name="Line 30"/>
              <p:cNvSpPr>
                <a:spLocks noChangeShapeType="1"/>
              </p:cNvSpPr>
              <p:nvPr/>
            </p:nvSpPr>
            <p:spPr bwMode="auto">
              <a:xfrm>
                <a:off x="674" y="3022"/>
                <a:ext cx="3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/>
              <a:lstStyle/>
              <a:p>
                <a:endParaRPr lang="pt-BR"/>
              </a:p>
            </p:txBody>
          </p:sp>
          <p:sp>
            <p:nvSpPr>
              <p:cNvPr id="15376" name="Rectangle 31"/>
              <p:cNvSpPr>
                <a:spLocks noChangeArrowheads="1"/>
              </p:cNvSpPr>
              <p:nvPr/>
            </p:nvSpPr>
            <p:spPr bwMode="auto">
              <a:xfrm>
                <a:off x="340" y="2037"/>
                <a:ext cx="658" cy="26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46800" rIns="36000" bIns="46800" anchor="ctr"/>
              <a:lstStyle/>
              <a:p>
                <a:pPr marL="3175" indent="-3175" algn="r" defTabSz="762000" eaLnBrk="0" hangingPunct="0">
                  <a:spcAft>
                    <a:spcPct val="100000"/>
                  </a:spcAft>
                  <a:buSzPct val="100000"/>
                  <a:tabLst>
                    <a:tab pos="0" algn="l"/>
                  </a:tabLst>
                </a:pPr>
                <a:r>
                  <a:rPr lang="de-DE" sz="2000" b="1"/>
                  <a:t>RSS</a:t>
                </a:r>
              </a:p>
            </p:txBody>
          </p:sp>
          <p:pic>
            <p:nvPicPr>
              <p:cNvPr id="15377" name="Picture 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58" y="2054"/>
                <a:ext cx="219" cy="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15370" name="Picture 33" descr="tem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66" y="2160"/>
              <a:ext cx="1089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34" descr="Journaline-Logo(R)_farbig_transparent_Schatten_1000x423_zink_2006090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6" y="1888"/>
              <a:ext cx="118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Shape 645"/>
          <p:cNvSpPr>
            <a:spLocks noChangeArrowheads="1"/>
          </p:cNvSpPr>
          <p:nvPr/>
        </p:nvSpPr>
        <p:spPr bwMode="auto">
          <a:xfrm>
            <a:off x="5602288" y="231775"/>
            <a:ext cx="887412" cy="5318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8" name="Shape 631"/>
          <p:cNvSpPr>
            <a:spLocks noChangeArrowheads="1"/>
          </p:cNvSpPr>
          <p:nvPr/>
        </p:nvSpPr>
        <p:spPr bwMode="auto">
          <a:xfrm>
            <a:off x="6489700" y="231775"/>
            <a:ext cx="2654300" cy="5318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532</Words>
  <Application>Microsoft Office PowerPoint</Application>
  <PresentationFormat>On-screen Show (4:3)</PresentationFormat>
  <Paragraphs>89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Arial Black</vt:lpstr>
      <vt:lpstr>Calibri</vt:lpstr>
      <vt:lpstr>Geneva</vt:lpstr>
      <vt:lpstr>Swiss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B</dc:creator>
  <cp:lastModifiedBy>Windows User</cp:lastModifiedBy>
  <cp:revision>600</cp:revision>
  <cp:lastPrinted>2011-08-26T13:58:05Z</cp:lastPrinted>
  <dcterms:created xsi:type="dcterms:W3CDTF">2012-11-23T15:04:06Z</dcterms:created>
  <dcterms:modified xsi:type="dcterms:W3CDTF">2013-06-18T21:09:26Z</dcterms:modified>
</cp:coreProperties>
</file>