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notesSlides/_rels/notesSlide8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.png" ContentType="image/png"/>
  <Override PartName="/ppt/media/image5.png" ContentType="image/png"/>
  <Override PartName="/ppt/media/image4.png" ContentType="image/png"/>
  <Override PartName="/ppt/media/image3.png" ContentType="image/png"/>
  <Override PartName="/ppt/media/image1.png" ContentType="image/png"/>
  <Override PartName="/ppt/media/image2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5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6.jpeg" ContentType="image/jpeg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slides/_rels/slide11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6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F360FB43-190D-4F42-B1CC-2E9351F8CFB5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120" cy="452484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latin typeface="Arial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4402440" y="9553680"/>
            <a:ext cx="336636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02DC6A9C-5E05-4DA3-BB7B-9E4A308CBE3D}" type="slidenum"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120" cy="452484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latin typeface="Arial"/>
            </a:endParaRPr>
          </a:p>
        </p:txBody>
      </p:sp>
      <p:sp>
        <p:nvSpPr>
          <p:cNvPr id="167" name="CustomShape 2"/>
          <p:cNvSpPr/>
          <p:nvPr/>
        </p:nvSpPr>
        <p:spPr>
          <a:xfrm>
            <a:off x="4402440" y="9553680"/>
            <a:ext cx="336636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6A7BC20F-BD2F-4F9C-9CEC-AB781EAD7074}" type="slidenum"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120" cy="4524840"/>
          </a:xfrm>
          <a:prstGeom prst="rect">
            <a:avLst/>
          </a:prstGeom>
        </p:spPr>
        <p:txBody>
          <a:bodyPr lIns="0" rIns="0" tIns="0" bIns="0"/>
          <a:p>
            <a:endParaRPr b="0" lang="en-US" sz="2640" spc="-1" strike="noStrike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4402440" y="9553680"/>
            <a:ext cx="336636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 algn="r">
              <a:lnSpc>
                <a:spcPct val="100000"/>
              </a:lnSpc>
            </a:pPr>
            <a:fld id="{4E1185C8-C1B3-4064-A211-3BAACE4BCE62}" type="slidenum">
              <a:rPr b="0" lang="en-US" sz="1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120" cy="45248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4402440" y="9553680"/>
            <a:ext cx="336636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120" cy="45248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4402440" y="9553680"/>
            <a:ext cx="336636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3" descr=""/>
          <p:cNvPicPr/>
          <p:nvPr/>
        </p:nvPicPr>
        <p:blipFill>
          <a:blip r:embed="rId2"/>
          <a:stretch/>
        </p:blipFill>
        <p:spPr>
          <a:xfrm rot="17667600">
            <a:off x="684000" y="2108520"/>
            <a:ext cx="2199960" cy="3081600"/>
          </a:xfrm>
          <a:prstGeom prst="rect">
            <a:avLst/>
          </a:prstGeom>
          <a:ln>
            <a:noFill/>
          </a:ln>
        </p:spPr>
      </p:pic>
      <p:pic>
        <p:nvPicPr>
          <p:cNvPr id="1" name="Picture 6" descr=""/>
          <p:cNvPicPr/>
          <p:nvPr/>
        </p:nvPicPr>
        <p:blipFill>
          <a:blip r:embed="rId3"/>
          <a:stretch/>
        </p:blipFill>
        <p:spPr>
          <a:xfrm>
            <a:off x="9105840" y="5113440"/>
            <a:ext cx="3085920" cy="1744200"/>
          </a:xfrm>
          <a:prstGeom prst="rect">
            <a:avLst/>
          </a:prstGeom>
          <a:ln>
            <a:noFill/>
          </a:ln>
        </p:spPr>
      </p:pic>
      <p:pic>
        <p:nvPicPr>
          <p:cNvPr id="2" name="drm url.eps" descr=""/>
          <p:cNvPicPr/>
          <p:nvPr/>
        </p:nvPicPr>
        <p:blipFill>
          <a:blip r:embed="rId4"/>
          <a:stretch/>
        </p:blipFill>
        <p:spPr>
          <a:xfrm>
            <a:off x="9448920" y="6324480"/>
            <a:ext cx="2031480" cy="215640"/>
          </a:xfrm>
          <a:prstGeom prst="rect">
            <a:avLst/>
          </a:prstGeom>
          <a:ln>
            <a:noFill/>
          </a:ln>
        </p:spPr>
      </p:pic>
      <p:pic>
        <p:nvPicPr>
          <p:cNvPr id="3" name="Picture 6" descr=""/>
          <p:cNvPicPr/>
          <p:nvPr/>
        </p:nvPicPr>
        <p:blipFill>
          <a:blip r:embed="rId5"/>
          <a:stretch/>
        </p:blipFill>
        <p:spPr>
          <a:xfrm>
            <a:off x="0" y="0"/>
            <a:ext cx="12191760" cy="68544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"/>
          <p:cNvPicPr/>
          <p:nvPr/>
        </p:nvPicPr>
        <p:blipFill>
          <a:blip r:embed="rId2"/>
          <a:stretch/>
        </p:blipFill>
        <p:spPr>
          <a:xfrm rot="18074400">
            <a:off x="447120" y="2474280"/>
            <a:ext cx="2341080" cy="2893320"/>
          </a:xfrm>
          <a:prstGeom prst="rect">
            <a:avLst/>
          </a:prstGeom>
          <a:ln>
            <a:noFill/>
          </a:ln>
        </p:spPr>
      </p:pic>
      <p:pic>
        <p:nvPicPr>
          <p:cNvPr id="43" name="Picture 6" descr=""/>
          <p:cNvPicPr/>
          <p:nvPr/>
        </p:nvPicPr>
        <p:blipFill>
          <a:blip r:embed="rId3"/>
          <a:stretch/>
        </p:blipFill>
        <p:spPr>
          <a:xfrm>
            <a:off x="9105840" y="5113440"/>
            <a:ext cx="3084120" cy="1743120"/>
          </a:xfrm>
          <a:prstGeom prst="rect">
            <a:avLst/>
          </a:prstGeom>
          <a:ln>
            <a:noFill/>
          </a:ln>
        </p:spPr>
      </p:pic>
      <p:pic>
        <p:nvPicPr>
          <p:cNvPr id="44" name="drm url.eps" descr=""/>
          <p:cNvPicPr/>
          <p:nvPr/>
        </p:nvPicPr>
        <p:blipFill>
          <a:blip r:embed="rId4"/>
          <a:stretch/>
        </p:blipFill>
        <p:spPr>
          <a:xfrm>
            <a:off x="9448560" y="6324480"/>
            <a:ext cx="2030040" cy="21456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5"/>
          <a:stretch/>
        </p:blipFill>
        <p:spPr>
          <a:xfrm>
            <a:off x="0" y="0"/>
            <a:ext cx="12190320" cy="684360"/>
          </a:xfrm>
          <a:prstGeom prst="rect">
            <a:avLst/>
          </a:prstGeom>
          <a:ln>
            <a:noFill/>
          </a:ln>
        </p:spPr>
      </p:pic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840" spc="-1" strike="noStrike">
                <a:latin typeface="Arial"/>
              </a:rPr>
              <a:t>Click to edit the title text format</a:t>
            </a:r>
            <a:endParaRPr b="0" lang="en-US" sz="484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" descr=""/>
          <p:cNvPicPr/>
          <p:nvPr/>
        </p:nvPicPr>
        <p:blipFill>
          <a:blip r:embed="rId1"/>
          <a:srcRect l="13839" t="24073" r="14148" b="26079"/>
          <a:stretch/>
        </p:blipFill>
        <p:spPr>
          <a:xfrm>
            <a:off x="0" y="0"/>
            <a:ext cx="12193200" cy="6857640"/>
          </a:xfrm>
          <a:prstGeom prst="rect">
            <a:avLst/>
          </a:prstGeom>
          <a:ln>
            <a:noFill/>
          </a:ln>
        </p:spPr>
      </p:pic>
      <p:sp>
        <p:nvSpPr>
          <p:cNvPr id="127" name="CustomShape 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28" name="Picture 3" descr=""/>
          <p:cNvPicPr/>
          <p:nvPr/>
        </p:nvPicPr>
        <p:blipFill>
          <a:blip r:embed="rId2"/>
          <a:stretch/>
        </p:blipFill>
        <p:spPr>
          <a:xfrm>
            <a:off x="619920" y="2391840"/>
            <a:ext cx="2788920" cy="2073960"/>
          </a:xfrm>
          <a:prstGeom prst="rect">
            <a:avLst/>
          </a:prstGeom>
          <a:ln>
            <a:noFill/>
          </a:ln>
        </p:spPr>
      </p:pic>
      <p:sp>
        <p:nvSpPr>
          <p:cNvPr id="129" name="CustomShape 2"/>
          <p:cNvSpPr/>
          <p:nvPr/>
        </p:nvSpPr>
        <p:spPr>
          <a:xfrm>
            <a:off x="7173000" y="655560"/>
            <a:ext cx="426096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4800" spc="-1" strike="noStrike">
                <a:solidFill>
                  <a:srgbClr val="0070c0"/>
                </a:solidFill>
                <a:latin typeface="Calibri"/>
              </a:rPr>
              <a:t>Country Update - Brazil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130" name="CustomShape 3"/>
          <p:cNvSpPr/>
          <p:nvPr/>
        </p:nvSpPr>
        <p:spPr>
          <a:xfrm>
            <a:off x="8238600" y="2532960"/>
            <a:ext cx="29649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70c0"/>
                </a:solidFill>
                <a:latin typeface="Calibri"/>
              </a:rPr>
              <a:t>17</a:t>
            </a:r>
            <a:r>
              <a:rPr b="1" lang="en-US" sz="2400" spc="-1" strike="noStrike" baseline="30000">
                <a:solidFill>
                  <a:srgbClr val="0070c0"/>
                </a:solidFill>
                <a:latin typeface="Calibri"/>
              </a:rPr>
              <a:t>th</a:t>
            </a:r>
            <a:r>
              <a:rPr b="1" lang="en-US" sz="2400" spc="-1" strike="noStrike">
                <a:solidFill>
                  <a:srgbClr val="0070c0"/>
                </a:solidFill>
                <a:latin typeface="Calibri"/>
              </a:rPr>
              <a:t> April 2018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31" name="CustomShape 4"/>
          <p:cNvSpPr/>
          <p:nvPr/>
        </p:nvSpPr>
        <p:spPr>
          <a:xfrm>
            <a:off x="7528320" y="3342600"/>
            <a:ext cx="375048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0070c0"/>
                </a:solidFill>
                <a:latin typeface="Calibri"/>
              </a:rPr>
              <a:t>Rafael Diniz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>
          <a:xfrm>
            <a:off x="6980040" y="4628520"/>
            <a:ext cx="484668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4000" spc="-1" strike="noStrike">
                <a:solidFill>
                  <a:srgbClr val="0070c0"/>
                </a:solidFill>
                <a:latin typeface="Calibri"/>
              </a:rPr>
              <a:t>DRM Country Representative</a:t>
            </a:r>
            <a:endParaRPr b="0" lang="en-US" sz="40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822960" y="1188720"/>
            <a:ext cx="8986320" cy="61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200" spc="-1" strike="noStrike">
                <a:latin typeface="Arial"/>
              </a:rPr>
              <a:t>MCTIC’s project for HF DRM transmission from EBC’s Rodeador Park</a:t>
            </a:r>
            <a:endParaRPr b="0" lang="en-US" sz="2200" spc="-1" strike="noStrike"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91440" y="2194560"/>
            <a:ext cx="10241280" cy="2926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Ministry of Science, Technology, Innovations and Communications: </a:t>
            </a:r>
            <a:endParaRPr b="0" lang="en-US" sz="2600" spc="-1" strike="noStrike">
              <a:latin typeface="Arial"/>
            </a:endParaRPr>
          </a:p>
          <a:p>
            <a:endParaRPr b="0" lang="en-US" sz="2600" spc="-1" strike="noStrike">
              <a:latin typeface="Arial"/>
            </a:endParaRPr>
          </a:p>
          <a:p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Soon there will be a HF DRM signal on air from EBC tx site</a:t>
            </a:r>
            <a:endParaRPr b="0" lang="en-US" sz="2600" spc="-1" strike="noStrike">
              <a:latin typeface="Arial"/>
            </a:endParaRPr>
          </a:p>
          <a:p>
            <a:endParaRPr b="0" lang="en-US" sz="26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10131480" y="781560"/>
            <a:ext cx="1938600" cy="5344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Shape 1"/>
          <p:cNvSpPr txBox="1"/>
          <p:nvPr/>
        </p:nvSpPr>
        <p:spPr>
          <a:xfrm>
            <a:off x="3478320" y="3228120"/>
            <a:ext cx="5331960" cy="14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 strike="noStrike">
                <a:solidFill>
                  <a:srgbClr val="0070c0"/>
                </a:solidFill>
                <a:latin typeface="Arial"/>
                <a:ea typeface="DejaVu Sans"/>
              </a:rPr>
              <a:t>Thanks!</a:t>
            </a:r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endParaRPr b="0" lang="en-US" sz="2400" spc="-1" strike="noStrike">
              <a:latin typeface="Arial"/>
            </a:endParaRPr>
          </a:p>
          <a:p>
            <a:r>
              <a:rPr b="1" lang="en-US" sz="2400" spc="-1" strike="noStrike">
                <a:solidFill>
                  <a:srgbClr val="0070c0"/>
                </a:solidFill>
                <a:latin typeface="Arial"/>
                <a:ea typeface="DejaVu Sans"/>
              </a:rPr>
              <a:t>Rafael Diniz</a:t>
            </a:r>
            <a:endParaRPr b="0" lang="en-US" sz="2400" spc="-1" strike="noStrike"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480560" y="1463040"/>
            <a:ext cx="2922480" cy="401400"/>
          </a:xfrm>
          <a:prstGeom prst="rect">
            <a:avLst/>
          </a:prstGeom>
          <a:solidFill>
            <a:srgbClr val="729fcf"/>
          </a:solidFill>
          <a:ln>
            <a:solidFill>
              <a:srgbClr val="3465a4"/>
            </a:solidFill>
          </a:ln>
        </p:spPr>
        <p:txBody>
          <a:bodyPr lIns="90000" rIns="90000" tIns="45000" bIns="45000"/>
          <a:p>
            <a:r>
              <a:rPr b="0" lang="en-US" sz="2600" spc="-1" strike="noStrike">
                <a:latin typeface="Arial"/>
              </a:rPr>
              <a:t>Since early 2017...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365760" y="2103120"/>
            <a:ext cx="11612880" cy="320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- Low power HF transmissions from EBC Rodeador Park (of Antennas)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- RRI signal to South America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- Workshop in University of Brasília (UnB)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- DRM low power transmission system in UnB lab for experimentation and demonstration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  <a:p>
            <a:r>
              <a:rPr b="0" lang="en-US" sz="2200" spc="-1" strike="noStrike">
                <a:latin typeface="Arial"/>
              </a:rPr>
              <a:t>- MCTIC’s project for HF DRM transmission from EBC Rodeador Park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731520" y="891000"/>
            <a:ext cx="112471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400" spc="-1" strike="noStrike">
                <a:latin typeface="Arial"/>
              </a:rPr>
              <a:t>Low power HF transmissions from EBC Rodeador Park (of Antennas) 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6" name="" descr=""/>
          <p:cNvPicPr/>
          <p:nvPr/>
        </p:nvPicPr>
        <p:blipFill>
          <a:blip r:embed="rId1"/>
          <a:stretch/>
        </p:blipFill>
        <p:spPr>
          <a:xfrm>
            <a:off x="5032440" y="1445760"/>
            <a:ext cx="5391720" cy="266904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2"/>
          <a:srcRect l="4933" t="0" r="55583" b="64908"/>
          <a:stretch/>
        </p:blipFill>
        <p:spPr>
          <a:xfrm>
            <a:off x="183240" y="1463040"/>
            <a:ext cx="3657240" cy="265140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3"/>
          <a:srcRect l="52616" t="0" r="0" b="64418"/>
          <a:stretch/>
        </p:blipFill>
        <p:spPr>
          <a:xfrm>
            <a:off x="1371600" y="4114440"/>
            <a:ext cx="4389120" cy="268920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4"/>
          <a:srcRect l="23473" t="19720" r="8390" b="47858"/>
          <a:stretch/>
        </p:blipFill>
        <p:spPr>
          <a:xfrm>
            <a:off x="5943960" y="4298040"/>
            <a:ext cx="5943240" cy="1919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4" descr=""/>
          <p:cNvPicPr/>
          <p:nvPr/>
        </p:nvPicPr>
        <p:blipFill>
          <a:blip r:embed="rId1"/>
          <a:stretch/>
        </p:blipFill>
        <p:spPr>
          <a:xfrm>
            <a:off x="0" y="660600"/>
            <a:ext cx="12190320" cy="174600"/>
          </a:xfrm>
          <a:prstGeom prst="rect">
            <a:avLst/>
          </a:prstGeom>
          <a:ln>
            <a:noFill/>
          </a:ln>
        </p:spPr>
      </p:pic>
      <p:sp>
        <p:nvSpPr>
          <p:cNvPr id="141" name="CustomShape 1"/>
          <p:cNvSpPr/>
          <p:nvPr/>
        </p:nvSpPr>
        <p:spPr>
          <a:xfrm>
            <a:off x="3753360" y="953640"/>
            <a:ext cx="468648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70c0"/>
                </a:solidFill>
                <a:latin typeface="Arial"/>
                <a:ea typeface="DejaVu Sans"/>
              </a:rPr>
              <a:t>DRM HF transmissions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2005200" y="1463040"/>
            <a:ext cx="8144640" cy="458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4" descr=""/>
          <p:cNvPicPr/>
          <p:nvPr/>
        </p:nvPicPr>
        <p:blipFill>
          <a:blip r:embed="rId1"/>
          <a:stretch/>
        </p:blipFill>
        <p:spPr>
          <a:xfrm>
            <a:off x="0" y="660600"/>
            <a:ext cx="12190320" cy="174600"/>
          </a:xfrm>
          <a:prstGeom prst="rect">
            <a:avLst/>
          </a:prstGeom>
          <a:ln>
            <a:noFill/>
          </a:ln>
        </p:spPr>
      </p:pic>
      <p:sp>
        <p:nvSpPr>
          <p:cNvPr id="144" name="CustomShape 1"/>
          <p:cNvSpPr/>
          <p:nvPr/>
        </p:nvSpPr>
        <p:spPr>
          <a:xfrm>
            <a:off x="3753360" y="953640"/>
            <a:ext cx="468648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70c0"/>
                </a:solidFill>
                <a:latin typeface="Arial"/>
                <a:ea typeface="DejaVu Sans"/>
              </a:rPr>
              <a:t>DRM HF transmissions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360" y="1378800"/>
            <a:ext cx="12190320" cy="255204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365760" y="3931920"/>
            <a:ext cx="6948000" cy="292716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4"/>
          <a:stretch/>
        </p:blipFill>
        <p:spPr>
          <a:xfrm>
            <a:off x="7599240" y="3931920"/>
            <a:ext cx="4225320" cy="2376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"/>
          <p:cNvPicPr/>
          <p:nvPr/>
        </p:nvPicPr>
        <p:blipFill>
          <a:blip r:embed="rId1"/>
          <a:stretch/>
        </p:blipFill>
        <p:spPr>
          <a:xfrm>
            <a:off x="0" y="660600"/>
            <a:ext cx="12190320" cy="17460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3753360" y="953640"/>
            <a:ext cx="468648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70c0"/>
                </a:solidFill>
                <a:latin typeface="Arial"/>
                <a:ea typeface="DejaVu Sans"/>
              </a:rPr>
              <a:t>RRI to South America in Spanish!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2"/>
          <a:stretch/>
        </p:blipFill>
        <p:spPr>
          <a:xfrm>
            <a:off x="2011680" y="1463040"/>
            <a:ext cx="6851520" cy="5271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4" descr=""/>
          <p:cNvPicPr/>
          <p:nvPr/>
        </p:nvPicPr>
        <p:blipFill>
          <a:blip r:embed="rId1"/>
          <a:stretch/>
        </p:blipFill>
        <p:spPr>
          <a:xfrm>
            <a:off x="0" y="660600"/>
            <a:ext cx="12190320" cy="174600"/>
          </a:xfrm>
          <a:prstGeom prst="rect">
            <a:avLst/>
          </a:prstGeom>
          <a:ln>
            <a:noFill/>
          </a:ln>
        </p:spPr>
      </p:pic>
      <p:sp>
        <p:nvSpPr>
          <p:cNvPr id="152" name="CustomShape 1"/>
          <p:cNvSpPr/>
          <p:nvPr/>
        </p:nvSpPr>
        <p:spPr>
          <a:xfrm>
            <a:off x="1045440" y="953640"/>
            <a:ext cx="10109880" cy="45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70c0"/>
                </a:solidFill>
                <a:latin typeface="Arial"/>
                <a:ea typeface="DejaVu Sans"/>
              </a:rPr>
              <a:t>Conference at University of Brasília – ESC IV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769320" y="1771920"/>
            <a:ext cx="10651320" cy="413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16000" indent="-214920">
              <a:lnSpc>
                <a:spcPct val="100000"/>
              </a:lnSpc>
              <a:buClr>
                <a:srgbClr val="002060"/>
              </a:buClr>
              <a:buFont typeface="Symbol"/>
              <a:buChar char=""/>
            </a:pPr>
            <a:r>
              <a:rPr b="0" lang="en-US" sz="2400" spc="-1" strike="noStrike">
                <a:solidFill>
                  <a:srgbClr val="002060"/>
                </a:solidFill>
                <a:latin typeface="Arial"/>
                <a:ea typeface="DejaVu Sans"/>
              </a:rPr>
              <a:t>13</a:t>
            </a:r>
            <a:r>
              <a:rPr b="0" lang="en-US" sz="2400" spc="-1" strike="noStrike" baseline="30000">
                <a:solidFill>
                  <a:srgbClr val="002060"/>
                </a:solidFill>
                <a:latin typeface="Arial"/>
                <a:ea typeface="DejaVu Sans"/>
              </a:rPr>
              <a:t>th</a:t>
            </a:r>
            <a:r>
              <a:rPr b="0" lang="en-US" sz="2400" spc="-1" strike="noStrike">
                <a:solidFill>
                  <a:srgbClr val="002060"/>
                </a:solidFill>
                <a:latin typeface="Arial"/>
                <a:ea typeface="DejaVu Sans"/>
              </a:rPr>
              <a:t>-14</a:t>
            </a:r>
            <a:r>
              <a:rPr b="0" lang="en-US" sz="2400" spc="-1" strike="noStrike" baseline="30000">
                <a:solidFill>
                  <a:srgbClr val="002060"/>
                </a:solidFill>
                <a:latin typeface="Arial"/>
                <a:ea typeface="DejaVu Sans"/>
              </a:rPr>
              <a:t>th</a:t>
            </a:r>
            <a:r>
              <a:rPr b="0" lang="en-US" sz="2400" spc="-1" strike="noStrike">
                <a:solidFill>
                  <a:srgbClr val="002060"/>
                </a:solidFill>
                <a:latin typeface="Arial"/>
                <a:ea typeface="DejaVu Sans"/>
              </a:rPr>
              <a:t> November 2017</a:t>
            </a:r>
            <a:endParaRPr b="0" lang="en-US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2060"/>
              </a:buClr>
              <a:buFont typeface="Symbol"/>
              <a:buChar char=""/>
            </a:pPr>
            <a:r>
              <a:rPr b="0" lang="en-US" sz="2400" spc="-1" strike="noStrike">
                <a:solidFill>
                  <a:srgbClr val="002060"/>
                </a:solidFill>
                <a:latin typeface="Arial"/>
                <a:ea typeface="DejaVu Sans"/>
              </a:rPr>
              <a:t>DRM workshop - demonstration on 26MHz band, many configurations</a:t>
            </a:r>
            <a:endParaRPr b="0" lang="en-US" sz="24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buClr>
                <a:srgbClr val="002060"/>
              </a:buClr>
              <a:buFont typeface="Symbol"/>
              <a:buChar char=""/>
            </a:pPr>
            <a:r>
              <a:rPr b="0" lang="en-US" sz="2400" spc="-1" strike="noStrike">
                <a:solidFill>
                  <a:srgbClr val="002060"/>
                </a:solidFill>
                <a:latin typeface="Arial"/>
                <a:ea typeface="DejaVu Sans"/>
              </a:rPr>
              <a:t>Avion and Gospell receivers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54" name="Picture 92" descr=""/>
          <p:cNvPicPr/>
          <p:nvPr/>
        </p:nvPicPr>
        <p:blipFill>
          <a:blip r:embed="rId2"/>
          <a:srcRect l="0" t="0" r="0" b="6654"/>
          <a:stretch/>
        </p:blipFill>
        <p:spPr>
          <a:xfrm>
            <a:off x="1463040" y="3475080"/>
            <a:ext cx="8045280" cy="2558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4" descr=""/>
          <p:cNvPicPr/>
          <p:nvPr/>
        </p:nvPicPr>
        <p:blipFill>
          <a:blip r:embed="rId1"/>
          <a:stretch/>
        </p:blipFill>
        <p:spPr>
          <a:xfrm>
            <a:off x="0" y="660600"/>
            <a:ext cx="12190320" cy="174600"/>
          </a:xfrm>
          <a:prstGeom prst="rect">
            <a:avLst/>
          </a:prstGeom>
          <a:ln>
            <a:noFill/>
          </a:ln>
        </p:spPr>
      </p:pic>
      <p:sp>
        <p:nvSpPr>
          <p:cNvPr id="156" name="CustomShape 1"/>
          <p:cNvSpPr/>
          <p:nvPr/>
        </p:nvSpPr>
        <p:spPr>
          <a:xfrm>
            <a:off x="156240" y="953640"/>
            <a:ext cx="11893680" cy="79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70c0"/>
                </a:solidFill>
                <a:latin typeface="Arial"/>
                <a:ea typeface="DejaVu Sans"/>
              </a:rPr>
              <a:t>Conference at University of Brasília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0070c0"/>
                </a:solidFill>
                <a:latin typeface="Arial"/>
                <a:ea typeface="DejaVu Sans"/>
              </a:rPr>
              <a:t>Conferência Internacional Espectro, Sociedade e Comunicação IV</a:t>
            </a:r>
            <a:endParaRPr b="0" lang="en-US" sz="2200" spc="-1" strike="noStrike">
              <a:latin typeface="Arial"/>
            </a:endParaRPr>
          </a:p>
        </p:txBody>
      </p:sp>
      <p:pic>
        <p:nvPicPr>
          <p:cNvPr id="157" name="Picture 95" descr=""/>
          <p:cNvPicPr/>
          <p:nvPr/>
        </p:nvPicPr>
        <p:blipFill>
          <a:blip r:embed="rId2"/>
          <a:srcRect l="0" t="0" r="16663" b="0"/>
          <a:stretch/>
        </p:blipFill>
        <p:spPr>
          <a:xfrm>
            <a:off x="2438280" y="2011680"/>
            <a:ext cx="7679160" cy="3886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914400" y="1065960"/>
            <a:ext cx="10881360" cy="3414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2200" spc="-1" strike="noStrike">
                <a:latin typeface="Arial"/>
              </a:rPr>
              <a:t>Antennas Laboratory in University of Brasília with DRM equipment</a:t>
            </a:r>
            <a:endParaRPr b="0" lang="en-US" sz="2200" spc="-1" strike="noStrike">
              <a:latin typeface="Arial"/>
            </a:endParaRPr>
          </a:p>
          <a:p>
            <a:endParaRPr b="0" lang="en-US" sz="2200" spc="-1" strike="noStrike">
              <a:latin typeface="Arial"/>
            </a:endParaRPr>
          </a:p>
        </p:txBody>
      </p:sp>
      <p:pic>
        <p:nvPicPr>
          <p:cNvPr id="159" name="" descr=""/>
          <p:cNvPicPr/>
          <p:nvPr/>
        </p:nvPicPr>
        <p:blipFill>
          <a:blip r:embed="rId1"/>
          <a:stretch/>
        </p:blipFill>
        <p:spPr>
          <a:xfrm>
            <a:off x="1920240" y="1645920"/>
            <a:ext cx="7132320" cy="4413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</TotalTime>
  <Application>LibreOffice/6.0.2.1.0$Linux_X86_64 LibreOffice_project/00m0$Build-1</Application>
  <Words>12</Words>
  <Paragraphs>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2018-03-07T13:36:14Z</dcterms:created>
  <dc:creator>Digital Mondiale</dc:creator>
  <dc:description/>
  <dc:language>en-US</dc:language>
  <cp:lastModifiedBy/>
  <dcterms:modified xsi:type="dcterms:W3CDTF">2018-04-10T03:45:46Z</dcterms:modified>
  <cp:revision>12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</vt:i4>
  </property>
</Properties>
</file>