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4015" r:id="rId2"/>
  </p:sldMasterIdLst>
  <p:notesMasterIdLst>
    <p:notesMasterId r:id="rId38"/>
  </p:notesMasterIdLst>
  <p:handoutMasterIdLst>
    <p:handoutMasterId r:id="rId39"/>
  </p:handoutMasterIdLst>
  <p:sldIdLst>
    <p:sldId id="1290" r:id="rId3"/>
    <p:sldId id="1352" r:id="rId4"/>
    <p:sldId id="1376" r:id="rId5"/>
    <p:sldId id="1413" r:id="rId6"/>
    <p:sldId id="1408" r:id="rId7"/>
    <p:sldId id="1409" r:id="rId8"/>
    <p:sldId id="1418" r:id="rId9"/>
    <p:sldId id="1412" r:id="rId10"/>
    <p:sldId id="1411" r:id="rId11"/>
    <p:sldId id="1415" r:id="rId12"/>
    <p:sldId id="1387" r:id="rId13"/>
    <p:sldId id="1323" r:id="rId14"/>
    <p:sldId id="1429" r:id="rId15"/>
    <p:sldId id="1410" r:id="rId16"/>
    <p:sldId id="1343" r:id="rId17"/>
    <p:sldId id="1426" r:id="rId18"/>
    <p:sldId id="1427" r:id="rId19"/>
    <p:sldId id="1417" r:id="rId20"/>
    <p:sldId id="1359" r:id="rId21"/>
    <p:sldId id="1414" r:id="rId22"/>
    <p:sldId id="1260" r:id="rId23"/>
    <p:sldId id="1296" r:id="rId24"/>
    <p:sldId id="1424" r:id="rId25"/>
    <p:sldId id="1425" r:id="rId26"/>
    <p:sldId id="1428" r:id="rId27"/>
    <p:sldId id="1416" r:id="rId28"/>
    <p:sldId id="1394" r:id="rId29"/>
    <p:sldId id="1395" r:id="rId30"/>
    <p:sldId id="1392" r:id="rId31"/>
    <p:sldId id="1419" r:id="rId32"/>
    <p:sldId id="1372" r:id="rId33"/>
    <p:sldId id="1423" r:id="rId34"/>
    <p:sldId id="1420" r:id="rId35"/>
    <p:sldId id="1421" r:id="rId36"/>
    <p:sldId id="1289" r:id="rId37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56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hlink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597D2"/>
    <a:srgbClr val="976B95"/>
    <a:srgbClr val="FF6600"/>
    <a:srgbClr val="FFFFFF"/>
    <a:srgbClr val="F8D8D7"/>
    <a:srgbClr val="DFFCD8"/>
    <a:srgbClr val="FFFED9"/>
    <a:srgbClr val="006699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6433" autoAdjust="0"/>
  </p:normalViewPr>
  <p:slideViewPr>
    <p:cSldViewPr snapToGrid="0">
      <p:cViewPr varScale="1">
        <p:scale>
          <a:sx n="92" d="100"/>
          <a:sy n="92" d="100"/>
        </p:scale>
        <p:origin x="756" y="78"/>
      </p:cViewPr>
      <p:guideLst>
        <p:guide orient="horz" pos="3456"/>
        <p:guide pos="2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8822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408" tIns="42204" rIns="84408" bIns="42204" numCol="1" anchor="t" anchorCtr="0" compatLnSpc="1">
            <a:prstTxWarp prst="textNoShape">
              <a:avLst/>
            </a:prstTxWarp>
          </a:bodyPr>
          <a:lstStyle>
            <a:lvl1pPr algn="l" defTabSz="844550">
              <a:spcBef>
                <a:spcPct val="0"/>
              </a:spcBef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408" tIns="42204" rIns="84408" bIns="42204" numCol="1" anchor="t" anchorCtr="0" compatLnSpc="1">
            <a:prstTxWarp prst="textNoShape">
              <a:avLst/>
            </a:prstTxWarp>
          </a:bodyPr>
          <a:lstStyle>
            <a:lvl1pPr algn="r" defTabSz="844550">
              <a:spcBef>
                <a:spcPct val="0"/>
              </a:spcBef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7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408" tIns="42204" rIns="84408" bIns="42204" numCol="1" anchor="b" anchorCtr="0" compatLnSpc="1">
            <a:prstTxWarp prst="textNoShape">
              <a:avLst/>
            </a:prstTxWarp>
          </a:bodyPr>
          <a:lstStyle>
            <a:lvl1pPr algn="l" defTabSz="844550">
              <a:spcBef>
                <a:spcPct val="0"/>
              </a:spcBef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Copyright © Laboratório TeleMídia, 2006</a:t>
            </a:r>
          </a:p>
        </p:txBody>
      </p:sp>
      <p:sp>
        <p:nvSpPr>
          <p:cNvPr id="197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408" tIns="42204" rIns="84408" bIns="42204" numCol="1" anchor="b" anchorCtr="0" compatLnSpc="1">
            <a:prstTxWarp prst="textNoShape">
              <a:avLst/>
            </a:prstTxWarp>
          </a:bodyPr>
          <a:lstStyle>
            <a:lvl1pPr algn="r" defTabSz="844550">
              <a:spcBef>
                <a:spcPct val="0"/>
              </a:spcBef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fld id="{308AB89D-2895-4221-AE4B-E84E52BAC3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5270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408" tIns="42204" rIns="84408" bIns="42204" numCol="1" anchor="t" anchorCtr="0" compatLnSpc="1">
            <a:prstTxWarp prst="textNoShape">
              <a:avLst/>
            </a:prstTxWarp>
          </a:bodyPr>
          <a:lstStyle>
            <a:lvl1pPr algn="l" defTabSz="844550">
              <a:spcBef>
                <a:spcPct val="0"/>
              </a:spcBef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408" tIns="42204" rIns="84408" bIns="42204" numCol="1" anchor="t" anchorCtr="0" compatLnSpc="1">
            <a:prstTxWarp prst="textNoShape">
              <a:avLst/>
            </a:prstTxWarp>
          </a:bodyPr>
          <a:lstStyle>
            <a:lvl1pPr algn="r" defTabSz="844550">
              <a:spcBef>
                <a:spcPct val="0"/>
              </a:spcBef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3588" cy="34305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9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4988"/>
            <a:ext cx="5486400" cy="411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408" tIns="42204" rIns="84408" bIns="422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9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408" tIns="42204" rIns="84408" bIns="42204" numCol="1" anchor="b" anchorCtr="0" compatLnSpc="1">
            <a:prstTxWarp prst="textNoShape">
              <a:avLst/>
            </a:prstTxWarp>
          </a:bodyPr>
          <a:lstStyle>
            <a:lvl1pPr algn="l" defTabSz="844550">
              <a:spcBef>
                <a:spcPct val="0"/>
              </a:spcBef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Copyright © Laboratório TeleMídia, 2006</a:t>
            </a:r>
          </a:p>
        </p:txBody>
      </p:sp>
      <p:sp>
        <p:nvSpPr>
          <p:cNvPr id="199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408" tIns="42204" rIns="84408" bIns="42204" numCol="1" anchor="b" anchorCtr="0" compatLnSpc="1">
            <a:prstTxWarp prst="textNoShape">
              <a:avLst/>
            </a:prstTxWarp>
          </a:bodyPr>
          <a:lstStyle>
            <a:lvl1pPr algn="r" defTabSz="844550">
              <a:spcBef>
                <a:spcPct val="0"/>
              </a:spcBef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fld id="{808C3CED-824C-47DC-A6B0-9467D7B222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8723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noProof="0" dirty="0" smtClean="0"/>
              <a:t>Hi guys!</a:t>
            </a:r>
            <a:r>
              <a:rPr lang="en-US" baseline="0" noProof="0" dirty="0" smtClean="0"/>
              <a:t> Today I would like to talk about the research we are doing in Brazil and the mission that we would like to accomplish here in CWI.</a:t>
            </a:r>
            <a:endParaRPr lang="en-US" noProof="0" dirty="0" smtClean="0"/>
          </a:p>
        </p:txBody>
      </p:sp>
      <p:sp>
        <p:nvSpPr>
          <p:cNvPr id="18436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4238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884238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884238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884238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884238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884238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884238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884238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884238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pt-BR" sz="1200" dirty="0" smtClean="0">
              <a:latin typeface="Times New Roman" pitchFamily="18" charset="0"/>
            </a:endParaRPr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4238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884238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884238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884238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884238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884238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884238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884238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884238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F11663D-A46B-463D-BE32-6688760857EB}" type="slidenum">
              <a:rPr lang="en-US" sz="1200" smtClean="0">
                <a:latin typeface="Times New Roman" pitchFamily="18" charset="0"/>
              </a:rPr>
              <a:pPr/>
              <a:t>1</a:t>
            </a:fld>
            <a:endParaRPr lang="en-US" sz="120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639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4238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884238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884238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884238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884238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884238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884238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884238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884238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200" smtClean="0">
                <a:latin typeface="Times New Roman" pitchFamily="18" charset="0"/>
              </a:rPr>
              <a:t>Copyright © Laboratório TeleMídia, 2006</a:t>
            </a:r>
          </a:p>
        </p:txBody>
      </p:sp>
      <p:sp>
        <p:nvSpPr>
          <p:cNvPr id="21401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4238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884238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884238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884238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884238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884238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884238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884238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884238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273A5FB-367F-42F0-811D-6AE7BD10C0E0}" type="slidenum">
              <a:rPr lang="en-US" sz="1200" smtClean="0">
                <a:latin typeface="Times New Roman" pitchFamily="18" charset="0"/>
              </a:rPr>
              <a:pPr/>
              <a:t>2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140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2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1000" smtClean="0"/>
              <a:t>Since most contents will be transmitted by broadcast, for one place to many, they are not custom-made;</a:t>
            </a:r>
          </a:p>
          <a:p>
            <a:pPr eaLnBrk="1" hangingPunct="1"/>
            <a:endParaRPr lang="en-US" sz="1000" smtClean="0"/>
          </a:p>
          <a:p>
            <a:pPr eaLnBrk="1" hangingPunct="1"/>
            <a:r>
              <a:rPr lang="en-US" sz="1000" smtClean="0"/>
              <a:t>a viewer usually stands  not so close to the screen and uses a poor interface device;</a:t>
            </a:r>
          </a:p>
          <a:p>
            <a:pPr eaLnBrk="1" hangingPunct="1"/>
            <a:endParaRPr lang="en-US" sz="1000" smtClean="0"/>
          </a:p>
          <a:p>
            <a:pPr eaLnBrk="1" hangingPunct="1"/>
            <a:r>
              <a:rPr lang="en-US" sz="1000" smtClean="0"/>
              <a:t>moreover, frequent interactions can annoy other viewers that are watching the same program at the same place.</a:t>
            </a:r>
          </a:p>
          <a:p>
            <a:pPr eaLnBrk="1" hangingPunct="1"/>
            <a:endParaRPr lang="en-US" sz="1000" smtClean="0"/>
          </a:p>
          <a:p>
            <a:pPr eaLnBrk="1" hangingPunct="1"/>
            <a:r>
              <a:rPr lang="en-US" sz="1000" smtClean="0"/>
              <a:t>Thus, in digital TV applications, it is the temporal and spatial synchronization among media assets, in its broad sense, that should have a good support. Viewer interactions should be treated as just a particular case of temporal synchronization: the one that occurs at a time a viewer selects an object.</a:t>
            </a:r>
          </a:p>
          <a:p>
            <a:pPr eaLnBrk="1" hangingPunct="1"/>
            <a:endParaRPr lang="en-US" sz="1000" smtClean="0"/>
          </a:p>
          <a:p>
            <a:pPr eaLnBrk="1" hangingPunct="1"/>
            <a:endParaRPr lang="en-US" sz="1000" smtClean="0"/>
          </a:p>
          <a:p>
            <a:pPr eaLnBrk="1" hangingPunct="1"/>
            <a:endParaRPr lang="en-US" sz="1000" smtClean="0"/>
          </a:p>
        </p:txBody>
      </p:sp>
    </p:spTree>
    <p:extLst>
      <p:ext uri="{BB962C8B-B14F-4D97-AF65-F5344CB8AC3E}">
        <p14:creationId xmlns:p14="http://schemas.microsoft.com/office/powerpoint/2010/main" val="3685386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2007 TeleMídia - PUC-Rio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F0919B-35D9-4013-A43E-853342F962D9}" type="slidenum">
              <a:rPr lang="en-US"/>
              <a:pPr/>
              <a:t>11</a:t>
            </a:fld>
            <a:endParaRPr lang="en-US"/>
          </a:p>
        </p:txBody>
      </p:sp>
      <p:sp>
        <p:nvSpPr>
          <p:cNvPr id="140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20742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2007 TeleMídia - PUC-Rio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F0919B-35D9-4013-A43E-853342F962D9}" type="slidenum">
              <a:rPr lang="en-US"/>
              <a:pPr/>
              <a:t>12</a:t>
            </a:fld>
            <a:endParaRPr lang="en-US"/>
          </a:p>
        </p:txBody>
      </p:sp>
      <p:sp>
        <p:nvSpPr>
          <p:cNvPr id="140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33045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882650" eaLnBrk="0" hangingPunct="0">
              <a:spcBef>
                <a:spcPct val="50000"/>
              </a:spcBef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882650" eaLnBrk="0" hangingPunct="0">
              <a:spcBef>
                <a:spcPct val="50000"/>
              </a:spcBef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882650" eaLnBrk="0" hangingPunct="0">
              <a:spcBef>
                <a:spcPct val="50000"/>
              </a:spcBef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882650" eaLnBrk="0" hangingPunct="0">
              <a:spcBef>
                <a:spcPct val="50000"/>
              </a:spcBef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882650" eaLnBrk="0" hangingPunct="0">
              <a:spcBef>
                <a:spcPct val="50000"/>
              </a:spcBef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88265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88265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88265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88265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sz="1200" smtClean="0">
                <a:latin typeface="Times New Roman" pitchFamily="18" charset="0"/>
              </a:rPr>
              <a:t>Copyright © Laboratório TeleMídia, 2006</a:t>
            </a:r>
          </a:p>
        </p:txBody>
      </p:sp>
      <p:sp>
        <p:nvSpPr>
          <p:cNvPr id="2897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882650" eaLnBrk="0" hangingPunct="0">
              <a:spcBef>
                <a:spcPct val="50000"/>
              </a:spcBef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882650" eaLnBrk="0" hangingPunct="0">
              <a:spcBef>
                <a:spcPct val="50000"/>
              </a:spcBef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882650" eaLnBrk="0" hangingPunct="0">
              <a:spcBef>
                <a:spcPct val="50000"/>
              </a:spcBef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882650" eaLnBrk="0" hangingPunct="0">
              <a:spcBef>
                <a:spcPct val="50000"/>
              </a:spcBef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882650" eaLnBrk="0" hangingPunct="0">
              <a:spcBef>
                <a:spcPct val="50000"/>
              </a:spcBef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88265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88265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88265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88265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B6BEE650-2DDF-4E1B-BEC6-997E2C33F2FA}" type="slidenum">
              <a:rPr lang="en-US" sz="1200" smtClean="0">
                <a:latin typeface="Times New Roman" pitchFamily="18" charset="0"/>
              </a:rPr>
              <a:pPr algn="r">
                <a:spcBef>
                  <a:spcPct val="0"/>
                </a:spcBef>
              </a:pPr>
              <a:t>19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89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97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4038317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4238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884238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884238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884238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884238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884238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884238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884238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884238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200" smtClean="0">
                <a:latin typeface="Times New Roman" pitchFamily="18" charset="0"/>
              </a:rPr>
              <a:t>Copyright © Laboratório TeleMídia, 2006</a:t>
            </a:r>
          </a:p>
        </p:txBody>
      </p:sp>
      <p:sp>
        <p:nvSpPr>
          <p:cNvPr id="204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4238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884238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884238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884238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884238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884238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884238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884238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884238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6A5BE63-F586-4855-B1BA-9211CBE92086}" type="slidenum">
              <a:rPr lang="en-US" sz="1200" smtClean="0">
                <a:latin typeface="Times New Roman" pitchFamily="18" charset="0"/>
              </a:rPr>
              <a:pPr/>
              <a:t>22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0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733727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38916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4455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84455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84455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84455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84455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84455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84455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84455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84455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pt-BR" sz="1100" smtClean="0">
              <a:latin typeface="Times New Roman" pitchFamily="18" charset="0"/>
            </a:endParaRPr>
          </a:p>
        </p:txBody>
      </p:sp>
      <p:sp>
        <p:nvSpPr>
          <p:cNvPr id="3891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4455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84455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84455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84455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84455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84455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84455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84455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84455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58B327F-884A-438F-A3A5-837FC8E702DE}" type="slidenum">
              <a:rPr lang="en-US" sz="1100" smtClean="0">
                <a:latin typeface="Times New Roman" pitchFamily="18" charset="0"/>
              </a:rPr>
              <a:pPr/>
              <a:t>35</a:t>
            </a:fld>
            <a:endParaRPr lang="en-US" sz="11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654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" name="Rectangle 98"/>
          <p:cNvSpPr>
            <a:spLocks noChangeArrowheads="1"/>
          </p:cNvSpPr>
          <p:nvPr userDrawn="1"/>
        </p:nvSpPr>
        <p:spPr bwMode="black">
          <a:xfrm>
            <a:off x="8059738" y="6145213"/>
            <a:ext cx="762000" cy="19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 anchor="ctr">
            <a:spAutoFit/>
          </a:bodyPr>
          <a:lstStyle/>
          <a:p>
            <a:endParaRPr lang="pt-BR"/>
          </a:p>
        </p:txBody>
      </p:sp>
      <p:sp>
        <p:nvSpPr>
          <p:cNvPr id="6" name="Line 99"/>
          <p:cNvSpPr>
            <a:spLocks noChangeShapeType="1"/>
          </p:cNvSpPr>
          <p:nvPr userDrawn="1"/>
        </p:nvSpPr>
        <p:spPr bwMode="auto">
          <a:xfrm flipH="1">
            <a:off x="22225" y="6192838"/>
            <a:ext cx="9144000" cy="0"/>
          </a:xfrm>
          <a:prstGeom prst="line">
            <a:avLst/>
          </a:prstGeom>
          <a:noFill/>
          <a:ln w="9525">
            <a:solidFill>
              <a:srgbClr val="FFF4D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grpSp>
        <p:nvGrpSpPr>
          <p:cNvPr id="7" name="Group 100"/>
          <p:cNvGrpSpPr>
            <a:grpSpLocks noChangeAspect="1"/>
          </p:cNvGrpSpPr>
          <p:nvPr userDrawn="1"/>
        </p:nvGrpSpPr>
        <p:grpSpPr bwMode="auto">
          <a:xfrm>
            <a:off x="139700" y="6330950"/>
            <a:ext cx="1000125" cy="406400"/>
            <a:chOff x="2762" y="1463"/>
            <a:chExt cx="580" cy="236"/>
          </a:xfrm>
        </p:grpSpPr>
        <p:pic>
          <p:nvPicPr>
            <p:cNvPr id="8" name="Picture 5" descr="ncl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2" y="1463"/>
              <a:ext cx="580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3">
              <a:lum contrast="-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3" y="1477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pic>
        <p:nvPicPr>
          <p:cNvPr id="10" name="Picture 108" descr="telemidia-black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3" r="-1344" b="18182"/>
          <a:stretch>
            <a:fillRect/>
          </a:stretch>
        </p:blipFill>
        <p:spPr bwMode="invGray">
          <a:xfrm>
            <a:off x="7151688" y="6237288"/>
            <a:ext cx="74136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9" descr="bras_76x127_reduzido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775" y="6219825"/>
            <a:ext cx="382588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0"/>
          <p:cNvSpPr>
            <a:spLocks noChangeArrowheads="1"/>
          </p:cNvSpPr>
          <p:nvPr userDrawn="1"/>
        </p:nvSpPr>
        <p:spPr bwMode="black">
          <a:xfrm>
            <a:off x="7248525" y="6145213"/>
            <a:ext cx="762000" cy="19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 anchor="ctr">
            <a:spAutoFit/>
          </a:bodyPr>
          <a:lstStyle/>
          <a:p>
            <a:endParaRPr lang="pt-BR"/>
          </a:p>
        </p:txBody>
      </p:sp>
      <p:sp>
        <p:nvSpPr>
          <p:cNvPr id="13" name="TextBox 12"/>
          <p:cNvSpPr txBox="1">
            <a:spLocks noChangeArrowheads="1"/>
          </p:cNvSpPr>
          <p:nvPr userDrawn="1"/>
        </p:nvSpPr>
        <p:spPr bwMode="auto">
          <a:xfrm>
            <a:off x="1725613" y="6396038"/>
            <a:ext cx="20843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sz="1200" dirty="0" smtClean="0"/>
              <a:t>Copyright © 2014 TeleMídia</a:t>
            </a:r>
          </a:p>
        </p:txBody>
      </p:sp>
      <p:sp>
        <p:nvSpPr>
          <p:cNvPr id="5959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11275" y="2073275"/>
            <a:ext cx="6858000" cy="1470025"/>
          </a:xfrm>
        </p:spPr>
        <p:txBody>
          <a:bodyPr lIns="45720" rIns="45720" anchor="ctr"/>
          <a:lstStyle>
            <a:lvl1pPr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959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44613" y="3886200"/>
            <a:ext cx="68580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7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32825" y="6370638"/>
            <a:ext cx="457200" cy="3127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87877-7057-449B-AD09-1659A5C235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18273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Rectangle 36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02587-78F6-4C08-9B5B-FA4DA4E51F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86860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Rectangle 36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38839-D421-4006-A756-C09E30CBA5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50070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6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36000" y="6370638"/>
            <a:ext cx="457200" cy="3127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84F14-2D4E-496A-BB8D-69B4E18DD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49599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defTabSz="457200" eaLnBrk="1" hangingPunct="1">
              <a:spcBef>
                <a:spcPct val="0"/>
              </a:spcBef>
            </a:pPr>
            <a:endParaRPr lang="en-US" sz="1800">
              <a:solidFill>
                <a:srgbClr val="FFF4D5"/>
              </a:solidFill>
              <a:ea typeface="ＭＳ Ｐゴシック" pitchFamily="34" charset="-128"/>
            </a:endParaRPr>
          </a:p>
        </p:txBody>
      </p:sp>
      <p:sp>
        <p:nvSpPr>
          <p:cNvPr id="5" name="Rectangle 292"/>
          <p:cNvSpPr>
            <a:spLocks noChangeArrowheads="1"/>
          </p:cNvSpPr>
          <p:nvPr userDrawn="1"/>
        </p:nvSpPr>
        <p:spPr bwMode="black">
          <a:xfrm>
            <a:off x="8382000" y="6145213"/>
            <a:ext cx="762000" cy="19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 anchor="ctr">
            <a:spAutoFit/>
          </a:bodyPr>
          <a:lstStyle/>
          <a:p>
            <a:pPr algn="l" defTabSz="457200" eaLnBrk="1" hangingPunct="1">
              <a:spcBef>
                <a:spcPct val="0"/>
              </a:spcBef>
            </a:pPr>
            <a:endParaRPr lang="en-US" sz="1800">
              <a:solidFill>
                <a:srgbClr val="FFF4D5"/>
              </a:solidFill>
              <a:ea typeface="ＭＳ Ｐゴシック" pitchFamily="34" charset="-128"/>
            </a:endParaRPr>
          </a:p>
        </p:txBody>
      </p:sp>
      <p:pic>
        <p:nvPicPr>
          <p:cNvPr id="6" name="Picture 253" descr="telemidia-blac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3" r="-1344" b="18182"/>
          <a:stretch>
            <a:fillRect/>
          </a:stretch>
        </p:blipFill>
        <p:spPr bwMode="invGray">
          <a:xfrm>
            <a:off x="7340600" y="6183313"/>
            <a:ext cx="746125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78" descr="bras_76x127_reduzid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088" y="6227763"/>
            <a:ext cx="382587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2082800" y="6380163"/>
            <a:ext cx="5257800" cy="3079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defTabSz="457200" eaLnBrk="1" hangingPunct="1">
              <a:spcBef>
                <a:spcPct val="0"/>
              </a:spcBef>
              <a:defRPr/>
            </a:pPr>
            <a:r>
              <a:rPr lang="en-US" sz="1400" smtClean="0">
                <a:solidFill>
                  <a:srgbClr val="FFF4D5"/>
                </a:solidFill>
                <a:cs typeface="Arial" pitchFamily="34" charset="0"/>
              </a:rPr>
              <a:t>Lab. TeleMidia - Departamento de Informática – PUC-Rio</a:t>
            </a:r>
          </a:p>
        </p:txBody>
      </p:sp>
      <p:pic>
        <p:nvPicPr>
          <p:cNvPr id="9" name="Picture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6308725"/>
            <a:ext cx="2857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293"/>
          <p:cNvSpPr>
            <a:spLocks noChangeShapeType="1"/>
          </p:cNvSpPr>
          <p:nvPr userDrawn="1"/>
        </p:nvSpPr>
        <p:spPr bwMode="auto">
          <a:xfrm flipH="1">
            <a:off x="11113" y="6192838"/>
            <a:ext cx="9144000" cy="0"/>
          </a:xfrm>
          <a:prstGeom prst="line">
            <a:avLst/>
          </a:prstGeom>
          <a:noFill/>
          <a:ln w="9525">
            <a:solidFill>
              <a:srgbClr val="FFF4D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pPr algn="l" defTabSz="457200" eaLnBrk="1" hangingPunct="1">
              <a:spcBef>
                <a:spcPct val="0"/>
              </a:spcBef>
            </a:pPr>
            <a:endParaRPr lang="en-US" sz="1800">
              <a:solidFill>
                <a:srgbClr val="FFF4D5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959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11275" y="2073275"/>
            <a:ext cx="6858000" cy="1470025"/>
          </a:xfrm>
        </p:spPr>
        <p:txBody>
          <a:bodyPr lIns="45720" rIns="45720" anchor="ctr"/>
          <a:lstStyle>
            <a:lvl1pPr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959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44613" y="3886200"/>
            <a:ext cx="68580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29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A397426-644C-4D08-9C3D-F6C837FBF58C}" type="slidenum">
              <a:rPr lang="en-US">
                <a:solidFill>
                  <a:srgbClr val="FFF4D5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4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473533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Rectangle 29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F8923-1CF5-499A-B0D7-C99F567B7E12}" type="slidenum">
              <a:rPr lang="en-US">
                <a:solidFill>
                  <a:srgbClr val="FFF4D5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4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817255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4" name="Rectangle 29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380A9-4343-40CC-9E38-E989F96C0FC2}" type="slidenum">
              <a:rPr lang="en-US">
                <a:solidFill>
                  <a:srgbClr val="FFF4D5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4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130304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Rectangle 29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DDD2C-23BF-404F-964E-63EE814166CF}" type="slidenum">
              <a:rPr lang="en-US">
                <a:solidFill>
                  <a:srgbClr val="FFF4D5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4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044001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9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81ADA-1A6C-40C9-B02D-A64126A7D531}" type="slidenum">
              <a:rPr lang="en-US">
                <a:solidFill>
                  <a:srgbClr val="FFF4D5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4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199597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9488" y="1524000"/>
            <a:ext cx="7475537" cy="4495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29292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7" name="Rectangle 313"/>
          <p:cNvSpPr>
            <a:spLocks noGrp="1" noChangeArrowheads="1"/>
          </p:cNvSpPr>
          <p:nvPr>
            <p:ph type="title"/>
          </p:nvPr>
        </p:nvSpPr>
        <p:spPr bwMode="auto">
          <a:xfrm>
            <a:off x="912813" y="381000"/>
            <a:ext cx="7475537" cy="609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29292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95308" name="Rectangle 36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75688" y="6370638"/>
            <a:ext cx="45720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rgbClr val="FFF4D5"/>
                </a:solidFill>
                <a:latin typeface="+mn-lt"/>
              </a:defRPr>
            </a:lvl1pPr>
          </a:lstStyle>
          <a:p>
            <a:pPr>
              <a:defRPr/>
            </a:pPr>
            <a:fld id="{7728E3EE-1917-4FC8-BDFF-8094EC185A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29" name="Picture 365" descr="telemidia-black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3" r="-1344" b="18182"/>
          <a:stretch>
            <a:fillRect/>
          </a:stretch>
        </p:blipFill>
        <p:spPr bwMode="invGray">
          <a:xfrm>
            <a:off x="7112000" y="6184900"/>
            <a:ext cx="803275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366" descr="bras_76x127_reduzido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0" y="6219825"/>
            <a:ext cx="382588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367"/>
          <p:cNvSpPr>
            <a:spLocks noChangeArrowheads="1"/>
          </p:cNvSpPr>
          <p:nvPr userDrawn="1"/>
        </p:nvSpPr>
        <p:spPr bwMode="black">
          <a:xfrm>
            <a:off x="7248525" y="6145213"/>
            <a:ext cx="762000" cy="19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 anchor="ctr">
            <a:spAutoFit/>
          </a:bodyPr>
          <a:lstStyle/>
          <a:p>
            <a:endParaRPr lang="pt-BR"/>
          </a:p>
        </p:txBody>
      </p:sp>
      <p:sp>
        <p:nvSpPr>
          <p:cNvPr id="1032" name="Line 368"/>
          <p:cNvSpPr>
            <a:spLocks noChangeShapeType="1"/>
          </p:cNvSpPr>
          <p:nvPr userDrawn="1"/>
        </p:nvSpPr>
        <p:spPr bwMode="auto">
          <a:xfrm flipH="1">
            <a:off x="22225" y="6192838"/>
            <a:ext cx="9144000" cy="0"/>
          </a:xfrm>
          <a:prstGeom prst="line">
            <a:avLst/>
          </a:prstGeom>
          <a:noFill/>
          <a:ln w="9525">
            <a:solidFill>
              <a:srgbClr val="FFF4D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grpSp>
        <p:nvGrpSpPr>
          <p:cNvPr id="1033" name="Group 369"/>
          <p:cNvGrpSpPr>
            <a:grpSpLocks noChangeAspect="1"/>
          </p:cNvGrpSpPr>
          <p:nvPr userDrawn="1"/>
        </p:nvGrpSpPr>
        <p:grpSpPr bwMode="auto">
          <a:xfrm>
            <a:off x="139700" y="6330950"/>
            <a:ext cx="1000125" cy="406400"/>
            <a:chOff x="2762" y="1463"/>
            <a:chExt cx="580" cy="236"/>
          </a:xfrm>
        </p:grpSpPr>
        <p:pic>
          <p:nvPicPr>
            <p:cNvPr id="1035" name="Picture 5" descr="ncl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2" y="1463"/>
              <a:ext cx="580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6" name="Picture 4"/>
            <p:cNvPicPr>
              <a:picLocks noChangeAspect="1" noChangeArrowheads="1"/>
            </p:cNvPicPr>
            <p:nvPr/>
          </p:nvPicPr>
          <p:blipFill>
            <a:blip r:embed="rId9">
              <a:lum contrast="-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3" y="1477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1034" name="TextBox 1"/>
          <p:cNvSpPr txBox="1">
            <a:spLocks noChangeArrowheads="1"/>
          </p:cNvSpPr>
          <p:nvPr userDrawn="1"/>
        </p:nvSpPr>
        <p:spPr bwMode="auto">
          <a:xfrm>
            <a:off x="1725613" y="6396038"/>
            <a:ext cx="20843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sz="1200" dirty="0" smtClean="0"/>
              <a:t>Copyright © 2014 TeleMídia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12" r:id="rId1"/>
    <p:sldLayoutId id="2147484010" r:id="rId2"/>
    <p:sldLayoutId id="2147484011" r:id="rId3"/>
    <p:sldLayoutId id="2147484013" r:id="rId4"/>
  </p:sldLayoutIdLst>
  <p:transition>
    <p:fade thruBlk="1"/>
  </p:transition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66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6600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6600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6600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6600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6600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6600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6600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6600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20000"/>
        </a:spcAft>
        <a:buChar char="•"/>
        <a:defRPr sz="2600">
          <a:solidFill>
            <a:srgbClr val="FFF4D5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20000"/>
        </a:spcAft>
        <a:buChar char="–"/>
        <a:defRPr sz="2400">
          <a:solidFill>
            <a:srgbClr val="FFF4D5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20000"/>
        </a:spcAft>
        <a:buChar char="•"/>
        <a:defRPr sz="2000">
          <a:solidFill>
            <a:srgbClr val="FFF4D5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20000"/>
        </a:spcAft>
        <a:buChar char="–"/>
        <a:defRPr>
          <a:solidFill>
            <a:srgbClr val="FFF4D5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20000"/>
        </a:spcAft>
        <a:buChar char="»"/>
        <a:defRPr>
          <a:solidFill>
            <a:srgbClr val="FFF4D5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20000"/>
        </a:spcAft>
        <a:buChar char="»"/>
        <a:defRPr>
          <a:solidFill>
            <a:srgbClr val="FFF4D5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20000"/>
        </a:spcAft>
        <a:buChar char="»"/>
        <a:defRPr>
          <a:solidFill>
            <a:srgbClr val="FFF4D5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20000"/>
        </a:spcAft>
        <a:buChar char="»"/>
        <a:defRPr>
          <a:solidFill>
            <a:srgbClr val="FFF4D5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20000"/>
        </a:spcAft>
        <a:buChar char="»"/>
        <a:defRPr>
          <a:solidFill>
            <a:srgbClr val="FFF4D5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5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4500" y="1384300"/>
            <a:ext cx="8280400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292929">
                <a:alpha val="74998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27" name="Picture 253" descr="telemidia-blac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3" r="-1344" b="18182"/>
          <a:stretch>
            <a:fillRect/>
          </a:stretch>
        </p:blipFill>
        <p:spPr bwMode="invGray">
          <a:xfrm>
            <a:off x="7340600" y="6183313"/>
            <a:ext cx="746125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95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44500" y="381000"/>
            <a:ext cx="8280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292929">
                <a:alpha val="74998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1029" name="Picture 278" descr="bras_76x127_reduzido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088" y="6227763"/>
            <a:ext cx="382587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292"/>
          <p:cNvSpPr>
            <a:spLocks noChangeArrowheads="1"/>
          </p:cNvSpPr>
          <p:nvPr userDrawn="1"/>
        </p:nvSpPr>
        <p:spPr bwMode="black">
          <a:xfrm>
            <a:off x="8382000" y="6145213"/>
            <a:ext cx="762000" cy="19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 anchor="ctr">
            <a:spAutoFit/>
          </a:bodyPr>
          <a:lstStyle/>
          <a:p>
            <a:pPr algn="l" defTabSz="457200" eaLnBrk="1" hangingPunct="1">
              <a:spcBef>
                <a:spcPct val="0"/>
              </a:spcBef>
            </a:pPr>
            <a:endParaRPr lang="en-US" sz="1800">
              <a:solidFill>
                <a:srgbClr val="FFF4D5"/>
              </a:solidFill>
              <a:ea typeface="ＭＳ Ｐゴシック" pitchFamily="34" charset="-128"/>
            </a:endParaRPr>
          </a:p>
        </p:txBody>
      </p:sp>
      <p:sp>
        <p:nvSpPr>
          <p:cNvPr id="1031" name="Line 293"/>
          <p:cNvSpPr>
            <a:spLocks noChangeShapeType="1"/>
          </p:cNvSpPr>
          <p:nvPr userDrawn="1"/>
        </p:nvSpPr>
        <p:spPr bwMode="auto">
          <a:xfrm flipH="1">
            <a:off x="11113" y="6192838"/>
            <a:ext cx="9144000" cy="0"/>
          </a:xfrm>
          <a:prstGeom prst="line">
            <a:avLst/>
          </a:prstGeom>
          <a:noFill/>
          <a:ln w="9525">
            <a:solidFill>
              <a:srgbClr val="FFF4D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pPr algn="l" defTabSz="457200" eaLnBrk="1" hangingPunct="1">
              <a:spcBef>
                <a:spcPct val="0"/>
              </a:spcBef>
            </a:pPr>
            <a:endParaRPr lang="en-US" sz="1800">
              <a:solidFill>
                <a:srgbClr val="FFF4D5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95240" name="Rectangle 29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47650" y="6370638"/>
            <a:ext cx="457200" cy="312737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spcBef>
                <a:spcPct val="50000"/>
              </a:spcBef>
              <a:defRPr sz="1400" smtClean="0">
                <a:cs typeface="Arial" pitchFamily="34" charset="0"/>
              </a:defRPr>
            </a:lvl1pPr>
          </a:lstStyle>
          <a:p>
            <a:pPr defTabSz="457200">
              <a:defRPr/>
            </a:pPr>
            <a:fld id="{5088881C-854F-414A-BCC4-37450272851E}" type="slidenum">
              <a:rPr lang="en-US">
                <a:solidFill>
                  <a:srgbClr val="FFF4D5"/>
                </a:solidFill>
                <a:latin typeface="Arial" pitchFamily="34" charset="0"/>
                <a:ea typeface="ＭＳ Ｐゴシック" pitchFamily="34" charset="-128"/>
              </a:rPr>
              <a:pPr defTabSz="457200">
                <a:defRPr/>
              </a:pPr>
              <a:t>‹#›</a:t>
            </a:fld>
            <a:endParaRPr lang="en-US">
              <a:solidFill>
                <a:srgbClr val="FFF4D5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2082800" y="6380163"/>
            <a:ext cx="5257800" cy="3079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defTabSz="457200" eaLnBrk="1" hangingPunct="1">
              <a:spcBef>
                <a:spcPct val="0"/>
              </a:spcBef>
              <a:defRPr/>
            </a:pPr>
            <a:r>
              <a:rPr lang="en-US" sz="1400" smtClean="0">
                <a:solidFill>
                  <a:srgbClr val="FFF4D5"/>
                </a:solidFill>
                <a:cs typeface="Arial" pitchFamily="34" charset="0"/>
              </a:rPr>
              <a:t>Lab. TeleMidia – Dep. de Informática – PUC-Rio</a:t>
            </a:r>
          </a:p>
        </p:txBody>
      </p:sp>
      <p:pic>
        <p:nvPicPr>
          <p:cNvPr id="1034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6308725"/>
            <a:ext cx="2857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286294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6600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6600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6600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6600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6600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6600"/>
          </a:solidFill>
          <a:latin typeface="Lucida Sans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6600"/>
          </a:solidFill>
          <a:latin typeface="Lucida Sans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6600"/>
          </a:solidFill>
          <a:latin typeface="Lucida Sans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6600"/>
          </a:solidFill>
          <a:latin typeface="Lucida Sans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20000"/>
        </a:spcAft>
        <a:buChar char="•"/>
        <a:defRPr sz="2600">
          <a:solidFill>
            <a:srgbClr val="FFF4D5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20000"/>
        </a:spcAft>
        <a:buChar char="–"/>
        <a:defRPr sz="2400">
          <a:solidFill>
            <a:srgbClr val="FFF4D5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20000"/>
        </a:spcAft>
        <a:buChar char="•"/>
        <a:defRPr sz="2000">
          <a:solidFill>
            <a:srgbClr val="FFF4D5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20000"/>
        </a:spcAft>
        <a:buChar char="–"/>
        <a:defRPr sz="2000">
          <a:solidFill>
            <a:srgbClr val="FFF4D5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20000"/>
        </a:spcAft>
        <a:buChar char="»"/>
        <a:defRPr sz="2000">
          <a:solidFill>
            <a:srgbClr val="FFF4D5"/>
          </a:solidFill>
          <a:latin typeface="+mn-lt"/>
          <a:ea typeface="ＭＳ Ｐゴシック" pitchFamily="-65" charset="-128"/>
        </a:defRPr>
      </a:lvl5pPr>
      <a:lvl6pPr marL="2514600" indent="-228600" algn="l" rtl="0" fontAlgn="base">
        <a:spcBef>
          <a:spcPct val="20000"/>
        </a:spcBef>
        <a:spcAft>
          <a:spcPct val="20000"/>
        </a:spcAft>
        <a:buChar char="»"/>
        <a:defRPr>
          <a:solidFill>
            <a:srgbClr val="FFF4D5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20000"/>
        </a:spcAft>
        <a:buChar char="»"/>
        <a:defRPr>
          <a:solidFill>
            <a:srgbClr val="FFF4D5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20000"/>
        </a:spcAft>
        <a:buChar char="»"/>
        <a:defRPr>
          <a:solidFill>
            <a:srgbClr val="FFF4D5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20000"/>
        </a:spcAft>
        <a:buChar char="»"/>
        <a:defRPr>
          <a:solidFill>
            <a:srgbClr val="FFF4D5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hyperlink" Target="http://www.gingancl.org.br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5838" y="5853494"/>
            <a:ext cx="30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Rafael Diniz</a:t>
            </a:r>
            <a:endParaRPr lang="en-US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rafaeldiniz@telemidia.puc-rio.br </a:t>
            </a:r>
          </a:p>
        </p:txBody>
      </p:sp>
      <p:pic>
        <p:nvPicPr>
          <p:cNvPr id="5" name="Picture 365" descr="telemidia-bla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3" r="-1344" b="18182"/>
          <a:stretch>
            <a:fillRect/>
          </a:stretch>
        </p:blipFill>
        <p:spPr bwMode="invGray">
          <a:xfrm>
            <a:off x="3422294" y="5853494"/>
            <a:ext cx="1051307" cy="866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66" descr="bras_76x127_reduzid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067" y="5895283"/>
            <a:ext cx="500722" cy="83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109663" y="940192"/>
            <a:ext cx="58483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en-GB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Introdução a TV digital interativa</a:t>
            </a:r>
            <a:endParaRPr lang="en-US" sz="36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0988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Contexto atual</a:t>
            </a:r>
            <a:endParaRPr lang="pt-B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438839-D421-4006-A756-C09E30CBA56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089454"/>
            <a:ext cx="891334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IBGE (2015)</a:t>
            </a:r>
          </a:p>
          <a:p>
            <a:r>
              <a:rPr lang="pt-BR" sz="2400" dirty="0" smtClean="0"/>
              <a:t>Penetração</a:t>
            </a:r>
          </a:p>
          <a:p>
            <a:endParaRPr lang="pt-BR" sz="2400" dirty="0" smtClean="0"/>
          </a:p>
          <a:p>
            <a:r>
              <a:rPr lang="pt-BR" sz="2400" dirty="0" smtClean="0"/>
              <a:t>TV: 98 %</a:t>
            </a:r>
          </a:p>
          <a:p>
            <a:r>
              <a:rPr lang="pt-BR" sz="2400" dirty="0" smtClean="0"/>
              <a:t>Rádio: 90 %</a:t>
            </a:r>
          </a:p>
          <a:p>
            <a:r>
              <a:rPr lang="pt-BR" sz="2400" dirty="0" smtClean="0"/>
              <a:t>Internet: 49%</a:t>
            </a:r>
          </a:p>
          <a:p>
            <a:pPr marL="285750" indent="-285750">
              <a:buFontTx/>
              <a:buChar char="-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44486502"/>
      </p:ext>
    </p:extLst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28575" y="6383338"/>
            <a:ext cx="457200" cy="312737"/>
          </a:xfrm>
          <a:prstGeom prst="rect">
            <a:avLst/>
          </a:prstGeom>
        </p:spPr>
        <p:txBody>
          <a:bodyPr/>
          <a:lstStyle/>
          <a:p>
            <a:fld id="{73DB2E1C-70A1-4727-B66C-A69BDD194628}" type="slidenum">
              <a:rPr lang="en-US"/>
              <a:pPr/>
              <a:t>11</a:t>
            </a:fld>
            <a:endParaRPr lang="en-US"/>
          </a:p>
        </p:txBody>
      </p:sp>
      <p:sp>
        <p:nvSpPr>
          <p:cNvPr id="89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85775" y="381000"/>
            <a:ext cx="8242589" cy="609600"/>
          </a:xfrm>
        </p:spPr>
        <p:txBody>
          <a:bodyPr/>
          <a:lstStyle/>
          <a:p>
            <a:r>
              <a:rPr lang="en-US" sz="3600" dirty="0" smtClean="0"/>
              <a:t>Ginga na América Latina e África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1" y="5008605"/>
            <a:ext cx="8529005" cy="10761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0901" y="1189867"/>
            <a:ext cx="5734367" cy="381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43513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28575" y="6383338"/>
            <a:ext cx="457200" cy="312737"/>
          </a:xfrm>
          <a:prstGeom prst="rect">
            <a:avLst/>
          </a:prstGeom>
        </p:spPr>
        <p:txBody>
          <a:bodyPr/>
          <a:lstStyle/>
          <a:p>
            <a:fld id="{73DB2E1C-70A1-4727-B66C-A69BDD194628}" type="slidenum">
              <a:rPr lang="en-US"/>
              <a:pPr/>
              <a:t>12</a:t>
            </a:fld>
            <a:endParaRPr lang="en-US"/>
          </a:p>
        </p:txBody>
      </p:sp>
      <p:sp>
        <p:nvSpPr>
          <p:cNvPr id="89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Ginga no Mundo</a:t>
            </a:r>
            <a:endParaRPr lang="en-US" sz="3600" dirty="0"/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607170" y="4871688"/>
            <a:ext cx="8086822" cy="493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marL="381000" lvl="0" indent="-381000">
              <a:lnSpc>
                <a:spcPct val="90000"/>
              </a:lnSpc>
              <a:spcBef>
                <a:spcPct val="40000"/>
              </a:spcBef>
              <a:buClr>
                <a:srgbClr val="063DE8"/>
              </a:buClr>
              <a:buSzPct val="100000"/>
              <a:defRPr/>
            </a:pPr>
            <a:r>
              <a:rPr lang="en-US" sz="28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H.761 : Nested context language (NCL) and </a:t>
            </a:r>
            <a:r>
              <a:rPr lang="en-US" sz="28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Ginga-NCL</a:t>
            </a:r>
            <a:endParaRPr lang="en-US" sz="2800" kern="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marL="381000" marR="0" lvl="0" indent="-381000" algn="l" defTabSz="914400" rtl="0" eaLnBrk="0" fontAlgn="base" latinLnBrk="0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63DE8"/>
              </a:buClr>
              <a:buSzPct val="100000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</p:txBody>
      </p:sp>
      <p:sp>
        <p:nvSpPr>
          <p:cNvPr id="2" name="Rectangle 1"/>
          <p:cNvSpPr/>
          <p:nvPr/>
        </p:nvSpPr>
        <p:spPr>
          <a:xfrm>
            <a:off x="628443" y="990600"/>
            <a:ext cx="79206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Tecnologia reconhecida pela UIT com maior adoção desenvolvida no Hemisfério Sul!</a:t>
            </a:r>
            <a:endParaRPr lang="pt-B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355" r="2793"/>
          <a:stretch/>
        </p:blipFill>
        <p:spPr>
          <a:xfrm>
            <a:off x="31173" y="1869098"/>
            <a:ext cx="4603172" cy="2462645"/>
          </a:xfrm>
          <a:prstGeom prst="rect">
            <a:avLst/>
          </a:prstGeom>
        </p:spPr>
      </p:pic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2541745" y="3436810"/>
            <a:ext cx="7754216" cy="527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marL="381000" marR="0" lvl="0" indent="-381000" algn="ctr" defTabSz="914400" rtl="0" eaLnBrk="0" fontAlgn="base" latinLnBrk="0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63DE8"/>
              </a:buClr>
              <a:buSzPct val="100000"/>
              <a:tabLst/>
              <a:defRPr/>
            </a:pPr>
            <a:r>
              <a:rPr lang="en-US" sz="2800" kern="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União Internacional de </a:t>
            </a:r>
          </a:p>
          <a:p>
            <a:pPr marL="381000" marR="0" lvl="0" indent="-381000" algn="ctr" defTabSz="914400" rtl="0" eaLnBrk="0" fontAlgn="base" latinLnBrk="0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63DE8"/>
              </a:buClr>
              <a:buSzPct val="100000"/>
              <a:tabLst/>
              <a:defRPr/>
            </a:pPr>
            <a:r>
              <a:rPr lang="en-US" sz="2800" kern="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Telecomunicações</a:t>
            </a:r>
          </a:p>
          <a:p>
            <a:pPr marL="381000" marR="0" lvl="0" indent="-381000" algn="l" defTabSz="914400" rtl="0" eaLnBrk="0" fontAlgn="base" latinLnBrk="0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63DE8"/>
              </a:buClr>
              <a:buSzPct val="100000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49" y="1600200"/>
            <a:ext cx="16002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0581" y="2011949"/>
            <a:ext cx="17145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77422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836613" y="2667000"/>
            <a:ext cx="7475537" cy="609600"/>
          </a:xfrm>
        </p:spPr>
        <p:txBody>
          <a:bodyPr/>
          <a:lstStyle/>
          <a:p>
            <a:r>
              <a:rPr lang="pt-BR" dirty="0"/>
              <a:t>Oque é preciso </a:t>
            </a:r>
            <a:r>
              <a:rPr lang="pt-BR" dirty="0" smtClean="0"/>
              <a:t>na emissora?</a:t>
            </a:r>
          </a:p>
        </p:txBody>
      </p:sp>
    </p:spTree>
    <p:extLst>
      <p:ext uri="{BB962C8B-B14F-4D97-AF65-F5344CB8AC3E}">
        <p14:creationId xmlns:p14="http://schemas.microsoft.com/office/powerpoint/2010/main" val="5371519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Oque é preciso na emissora?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26" y="1676978"/>
            <a:ext cx="8830962" cy="4850028"/>
          </a:xfrm>
        </p:spPr>
        <p:txBody>
          <a:bodyPr/>
          <a:lstStyle/>
          <a:p>
            <a:r>
              <a:rPr lang="pt-BR" dirty="0"/>
              <a:t>Servidor de interatividade para aplicações </a:t>
            </a:r>
            <a:r>
              <a:rPr lang="pt-BR" dirty="0" smtClean="0"/>
              <a:t>Ginga</a:t>
            </a:r>
          </a:p>
          <a:p>
            <a:r>
              <a:rPr lang="pt-BR" dirty="0" smtClean="0"/>
              <a:t>Oque ele faz: Insere as aplicações no sinal da TV Digital, assim como todas as informações de controle (início, final, pontos de sincronização, etc).</a:t>
            </a:r>
          </a:p>
          <a:p>
            <a:r>
              <a:rPr lang="pt-BR" dirty="0" smtClean="0"/>
              <a:t>Comparado com qualquer outro equipamento da emissora, é barato!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B02587-78F6-4C08-9B5B-FA4DA4E51F0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746745"/>
      </p:ext>
    </p:extLst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 smtClean="0">
                <a:ea typeface="ＭＳ Ｐゴシック" charset="0"/>
                <a:cs typeface="ＭＳ Ｐゴシック" charset="0"/>
              </a:rPr>
              <a:t>Cadeia de Radiodifusão Interativa</a:t>
            </a:r>
            <a:endParaRPr lang="pt-B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9219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801670D3-BFE4-41A1-9753-789763183FC6}" type="slidenum">
              <a:rPr lang="en-US"/>
              <a:pPr/>
              <a:t>15</a:t>
            </a:fld>
            <a:endParaRPr lang="en-US"/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0" y="1428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>
            <a:spAutoFit/>
          </a:bodyPr>
          <a:lstStyle/>
          <a:p>
            <a:endParaRPr lang="en-US">
              <a:latin typeface="Lucida Sans" pitchFamily="-8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31" y="932935"/>
            <a:ext cx="8917839" cy="524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87972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 smtClean="0">
                <a:ea typeface="ＭＳ Ｐゴシック" charset="0"/>
                <a:cs typeface="ＭＳ Ｐゴシック" charset="0"/>
              </a:rPr>
              <a:t>Como é enviado o aplicativo?</a:t>
            </a:r>
            <a:endParaRPr lang="pt-B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9219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801670D3-BFE4-41A1-9753-789763183FC6}" type="slidenum">
              <a:rPr lang="en-US"/>
              <a:pPr/>
              <a:t>16</a:t>
            </a:fld>
            <a:endParaRPr lang="en-US"/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0" y="1428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>
            <a:spAutoFit/>
          </a:bodyPr>
          <a:lstStyle/>
          <a:p>
            <a:endParaRPr lang="en-US">
              <a:latin typeface="Lucida Sans" pitchFamily="-8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022" y="990600"/>
            <a:ext cx="6909955" cy="518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99787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 smtClean="0">
                <a:ea typeface="ＭＳ Ｐゴシック" charset="0"/>
                <a:cs typeface="ＭＳ Ｐゴシック" charset="0"/>
              </a:rPr>
              <a:t>E a configuração?</a:t>
            </a:r>
            <a:endParaRPr lang="pt-B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9219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801670D3-BFE4-41A1-9753-789763183FC6}" type="slidenum">
              <a:rPr lang="en-US"/>
              <a:pPr/>
              <a:t>17</a:t>
            </a:fld>
            <a:endParaRPr lang="en-US"/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0" y="1428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>
            <a:spAutoFit/>
          </a:bodyPr>
          <a:lstStyle/>
          <a:p>
            <a:endParaRPr lang="en-US">
              <a:latin typeface="Lucida Sans" pitchFamily="-8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070264"/>
            <a:ext cx="821848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pt-BR" sz="2400" dirty="0" smtClean="0"/>
          </a:p>
          <a:p>
            <a:pPr algn="l"/>
            <a:r>
              <a:rPr lang="pt-BR" sz="2400" dirty="0" smtClean="0"/>
              <a:t>Taxa de transmissão da aplicação:</a:t>
            </a:r>
          </a:p>
          <a:p>
            <a:pPr marL="342900" indent="-342900" algn="l">
              <a:buFontTx/>
              <a:buChar char="-"/>
            </a:pPr>
            <a:r>
              <a:rPr lang="pt-BR" sz="2400" dirty="0" smtClean="0"/>
              <a:t>Recepção fixa, max 19Mbit/s</a:t>
            </a:r>
          </a:p>
          <a:p>
            <a:pPr marL="342900" indent="-342900" algn="l">
              <a:buFontTx/>
              <a:buChar char="-"/>
            </a:pPr>
            <a:r>
              <a:rPr lang="pt-BR" sz="2400" dirty="0" smtClean="0"/>
              <a:t>Recepção móvel, max 420kbit/s</a:t>
            </a:r>
            <a:endParaRPr lang="pt-BR" sz="2400" dirty="0"/>
          </a:p>
          <a:p>
            <a:pPr algn="l"/>
            <a:endParaRPr lang="pt-BR" sz="2400" dirty="0" smtClean="0"/>
          </a:p>
          <a:p>
            <a:pPr algn="l"/>
            <a:r>
              <a:rPr lang="pt-BR" sz="2400" dirty="0" smtClean="0"/>
              <a:t>Quanto maior a aplicação, mais demora para chegar...</a:t>
            </a:r>
          </a:p>
          <a:p>
            <a:pPr algn="l"/>
            <a:r>
              <a:rPr lang="pt-BR" sz="2400" dirty="0" smtClean="0"/>
              <a:t>... e ela pode não caber na memória da TV!</a:t>
            </a:r>
          </a:p>
          <a:p>
            <a:pPr algn="l"/>
            <a:r>
              <a:rPr lang="pt-BR" sz="2400" dirty="0" smtClean="0"/>
              <a:t>Muitos receptores NÃO suportam a reprodução de 2 vídeos ao mesmo tempo!</a:t>
            </a:r>
          </a:p>
        </p:txBody>
      </p:sp>
    </p:spTree>
    <p:extLst>
      <p:ext uri="{BB962C8B-B14F-4D97-AF65-F5344CB8AC3E}">
        <p14:creationId xmlns:p14="http://schemas.microsoft.com/office/powerpoint/2010/main" val="309335827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836613" y="2666999"/>
            <a:ext cx="7475537" cy="1073727"/>
          </a:xfrm>
        </p:spPr>
        <p:txBody>
          <a:bodyPr/>
          <a:lstStyle/>
          <a:p>
            <a:r>
              <a:rPr lang="en-US" dirty="0" smtClean="0"/>
              <a:t>Quais as possibilidades da Interatividade?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48691290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912813" y="392113"/>
            <a:ext cx="7475537" cy="609600"/>
          </a:xfrm>
        </p:spPr>
        <p:txBody>
          <a:bodyPr/>
          <a:lstStyle/>
          <a:p>
            <a:pPr eaLnBrk="1" hangingPunct="1"/>
            <a:r>
              <a:rPr lang="en-US" dirty="0" smtClean="0"/>
              <a:t>Tipos de Aplicação</a:t>
            </a:r>
            <a:endParaRPr lang="en-US" sz="28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31788" y="1446213"/>
            <a:ext cx="8542337" cy="4495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29292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20000"/>
              </a:spcAft>
              <a:buChar char="•"/>
              <a:defRPr sz="2600">
                <a:solidFill>
                  <a:srgbClr val="FFF4D5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20000"/>
              </a:spcAft>
              <a:buChar char="–"/>
              <a:defRPr sz="2400">
                <a:solidFill>
                  <a:srgbClr val="FFF4D5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rgbClr val="FFF4D5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har char="–"/>
              <a:defRPr>
                <a:solidFill>
                  <a:srgbClr val="FFF4D5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>
                <a:solidFill>
                  <a:srgbClr val="FFF4D5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20000"/>
              </a:spcAft>
              <a:buChar char="»"/>
              <a:defRPr>
                <a:solidFill>
                  <a:srgbClr val="FFF4D5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20000"/>
              </a:spcAft>
              <a:buChar char="»"/>
              <a:defRPr>
                <a:solidFill>
                  <a:srgbClr val="FFF4D5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20000"/>
              </a:spcAft>
              <a:buChar char="»"/>
              <a:defRPr>
                <a:solidFill>
                  <a:srgbClr val="FFF4D5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20000"/>
              </a:spcAft>
              <a:buChar char="»"/>
              <a:defRPr>
                <a:solidFill>
                  <a:srgbClr val="FFF4D5"/>
                </a:solidFill>
                <a:latin typeface="+mn-lt"/>
              </a:defRPr>
            </a:lvl9pPr>
          </a:lstStyle>
          <a:p>
            <a:pPr marL="342900" lvl="1" indent="-342900" eaLnBrk="1" hangingPunct="1">
              <a:spcAft>
                <a:spcPts val="2400"/>
              </a:spcAft>
              <a:buFontTx/>
              <a:buChar char="•"/>
              <a:defRPr/>
            </a:pPr>
            <a:r>
              <a:rPr lang="en-US" sz="2800" dirty="0"/>
              <a:t>Conteúdo adicional </a:t>
            </a:r>
            <a:r>
              <a:rPr lang="en-US" sz="2800" dirty="0" smtClean="0">
                <a:solidFill>
                  <a:srgbClr val="FFFF00"/>
                </a:solidFill>
              </a:rPr>
              <a:t>sem qualquer relação semântica </a:t>
            </a:r>
            <a:r>
              <a:rPr lang="en-US" sz="2800" dirty="0" smtClean="0"/>
              <a:t>com o programa (vídeo principal)</a:t>
            </a:r>
          </a:p>
          <a:p>
            <a:pPr marL="342900" lvl="1" indent="-342900" eaLnBrk="1" hangingPunct="1">
              <a:spcAft>
                <a:spcPts val="2400"/>
              </a:spcAft>
              <a:buFontTx/>
              <a:buChar char="•"/>
              <a:defRPr/>
            </a:pPr>
            <a:r>
              <a:rPr lang="en-US" sz="2800" dirty="0" smtClean="0"/>
              <a:t>Conteúdo adicional </a:t>
            </a:r>
            <a:r>
              <a:rPr lang="en-US" sz="2800" dirty="0" smtClean="0">
                <a:solidFill>
                  <a:srgbClr val="FFFF00"/>
                </a:solidFill>
              </a:rPr>
              <a:t>relacionado ao programa</a:t>
            </a:r>
            <a:r>
              <a:rPr lang="en-US" sz="2800" dirty="0" smtClean="0"/>
              <a:t>, mas </a:t>
            </a:r>
            <a:r>
              <a:rPr lang="en-US" sz="2800" dirty="0" smtClean="0">
                <a:solidFill>
                  <a:srgbClr val="FFFF00"/>
                </a:solidFill>
              </a:rPr>
              <a:t>sem nenhum sincronismo</a:t>
            </a:r>
            <a:r>
              <a:rPr lang="en-US" sz="2800" dirty="0" smtClean="0"/>
              <a:t> com o vídeo principal</a:t>
            </a:r>
          </a:p>
          <a:p>
            <a:pPr marL="342900" lvl="1" indent="-342900" eaLnBrk="1" hangingPunct="1">
              <a:spcAft>
                <a:spcPts val="2400"/>
              </a:spcAft>
              <a:buFontTx/>
              <a:buChar char="•"/>
              <a:defRPr/>
            </a:pPr>
            <a:r>
              <a:rPr lang="en-US" sz="2800" dirty="0"/>
              <a:t>Conteúdo adicional </a:t>
            </a:r>
            <a:r>
              <a:rPr lang="en-US" sz="2800" dirty="0">
                <a:solidFill>
                  <a:srgbClr val="FFFF00"/>
                </a:solidFill>
              </a:rPr>
              <a:t>relacionado ao </a:t>
            </a:r>
            <a:r>
              <a:rPr lang="en-US" sz="2800" dirty="0" smtClean="0">
                <a:solidFill>
                  <a:srgbClr val="FFFF00"/>
                </a:solidFill>
              </a:rPr>
              <a:t>programa e sincronizado</a:t>
            </a:r>
            <a:r>
              <a:rPr lang="en-US" sz="2800" dirty="0" smtClean="0"/>
              <a:t> </a:t>
            </a:r>
            <a:r>
              <a:rPr lang="en-US" sz="2800" dirty="0"/>
              <a:t>com o vídeo </a:t>
            </a:r>
            <a:r>
              <a:rPr lang="en-US" sz="2800" dirty="0" smtClean="0"/>
              <a:t>principal</a:t>
            </a:r>
          </a:p>
          <a:p>
            <a:pPr marL="342900" lvl="1" indent="-342900" eaLnBrk="1" hangingPunct="1">
              <a:spcAft>
                <a:spcPts val="2400"/>
              </a:spcAft>
              <a:buFontTx/>
              <a:buChar char="•"/>
              <a:defRPr/>
            </a:pPr>
            <a:r>
              <a:rPr lang="en-US" sz="2800" dirty="0" smtClean="0"/>
              <a:t>Narrativas interativas</a:t>
            </a:r>
          </a:p>
          <a:p>
            <a:pPr marL="0" lvl="1" indent="0" eaLnBrk="1" hangingPunct="1">
              <a:spcAft>
                <a:spcPts val="2400"/>
              </a:spcAft>
              <a:buFontTx/>
              <a:buNone/>
              <a:defRPr/>
            </a:pPr>
            <a:endParaRPr lang="en-US" sz="2800" dirty="0"/>
          </a:p>
          <a:p>
            <a:pPr marL="342900" lvl="1" indent="-342900" eaLnBrk="1" hangingPunct="1">
              <a:spcAft>
                <a:spcPts val="2400"/>
              </a:spcAft>
              <a:buFontTx/>
              <a:buChar char="•"/>
              <a:defRPr/>
            </a:pPr>
            <a:endParaRPr lang="en-US" sz="2800" dirty="0"/>
          </a:p>
          <a:p>
            <a:pPr eaLnBrk="1" hangingPunct="1">
              <a:spcAft>
                <a:spcPts val="2400"/>
              </a:spcAft>
              <a:defRPr/>
            </a:pPr>
            <a:endParaRPr lang="en-US" sz="2800" dirty="0" smtClean="0"/>
          </a:p>
          <a:p>
            <a:pPr lvl="1" eaLnBrk="1" hangingPunct="1">
              <a:spcAft>
                <a:spcPts val="2400"/>
              </a:spcAft>
              <a:defRPr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5050555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Tabela de Conteúdo</a:t>
            </a:r>
            <a:endParaRPr lang="en-US" dirty="0" smtClean="0">
              <a:solidFill>
                <a:srgbClr val="FFF4D5"/>
              </a:solidFill>
            </a:endParaRPr>
          </a:p>
        </p:txBody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1788" y="1524000"/>
            <a:ext cx="8542337" cy="4495800"/>
          </a:xfrm>
        </p:spPr>
        <p:txBody>
          <a:bodyPr/>
          <a:lstStyle/>
          <a:p>
            <a:pPr eaLnBrk="1" hangingPunct="1"/>
            <a:r>
              <a:rPr lang="en-US" dirty="0" smtClean="0"/>
              <a:t>TV Digital</a:t>
            </a:r>
          </a:p>
          <a:p>
            <a:pPr eaLnBrk="1" hangingPunct="1"/>
            <a:r>
              <a:rPr lang="en-US" dirty="0" smtClean="0"/>
              <a:t>Oque é preciso na emissora?</a:t>
            </a:r>
          </a:p>
          <a:p>
            <a:pPr eaLnBrk="1" hangingPunct="1"/>
            <a:r>
              <a:rPr lang="en-US" dirty="0" smtClean="0"/>
              <a:t>Quais as possibilidades da Interatividade?</a:t>
            </a:r>
          </a:p>
          <a:p>
            <a:pPr eaLnBrk="1" hangingPunct="1"/>
            <a:r>
              <a:rPr lang="en-US" dirty="0" smtClean="0"/>
              <a:t>Por que é importante?</a:t>
            </a:r>
          </a:p>
          <a:p>
            <a:pPr eaLnBrk="1" hangingPunct="1"/>
            <a:r>
              <a:rPr lang="en-US" dirty="0" smtClean="0"/>
              <a:t>Oque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está em jogo</a:t>
            </a:r>
          </a:p>
        </p:txBody>
      </p:sp>
    </p:spTree>
    <p:extLst>
      <p:ext uri="{BB962C8B-B14F-4D97-AF65-F5344CB8AC3E}">
        <p14:creationId xmlns:p14="http://schemas.microsoft.com/office/powerpoint/2010/main" val="8144789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654" y="73410"/>
            <a:ext cx="7475537" cy="609600"/>
          </a:xfrm>
        </p:spPr>
        <p:txBody>
          <a:bodyPr/>
          <a:lstStyle/>
          <a:p>
            <a:r>
              <a:rPr lang="pt-BR" dirty="0" smtClean="0"/>
              <a:t>Com relação ao canal de retorno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281" y="683010"/>
            <a:ext cx="8847438" cy="5437704"/>
          </a:xfrm>
        </p:spPr>
        <p:txBody>
          <a:bodyPr/>
          <a:lstStyle/>
          <a:p>
            <a:r>
              <a:rPr lang="pt-BR" dirty="0" smtClean="0"/>
              <a:t>Sem (ou com) canal de retorno:</a:t>
            </a:r>
          </a:p>
          <a:p>
            <a:pPr marL="0" indent="0">
              <a:buNone/>
            </a:pPr>
            <a:r>
              <a:rPr lang="pt-BR" dirty="0" smtClean="0"/>
              <a:t>Ex: Vídeo não-linear</a:t>
            </a:r>
          </a:p>
          <a:p>
            <a:pPr marL="0" indent="0">
              <a:buNone/>
            </a:pPr>
            <a:r>
              <a:rPr lang="pt-BR" dirty="0" smtClean="0"/>
              <a:t>- </a:t>
            </a:r>
            <a:r>
              <a:rPr lang="pt-BR" u="sng" dirty="0" smtClean="0"/>
              <a:t>Interatividade Local</a:t>
            </a:r>
            <a:r>
              <a:rPr lang="pt-BR" dirty="0" smtClean="0"/>
              <a:t> -</a:t>
            </a:r>
          </a:p>
          <a:p>
            <a:pPr marL="0" indent="0">
              <a:buNone/>
            </a:pPr>
            <a:endParaRPr lang="pt-BR" dirty="0" smtClean="0"/>
          </a:p>
          <a:p>
            <a:pPr lvl="0"/>
            <a:r>
              <a:rPr lang="pt-BR" dirty="0" smtClean="0"/>
              <a:t>Com </a:t>
            </a:r>
            <a:r>
              <a:rPr lang="pt-BR" dirty="0"/>
              <a:t>canal de retorno</a:t>
            </a:r>
            <a:r>
              <a:rPr lang="pt-BR" dirty="0" smtClean="0"/>
              <a:t>:</a:t>
            </a:r>
          </a:p>
          <a:p>
            <a:pPr marL="0" lvl="0" indent="0">
              <a:buNone/>
            </a:pPr>
            <a:r>
              <a:rPr lang="pt-BR" dirty="0" smtClean="0"/>
              <a:t>Ex: Participação na programação (não mais telespectadores!)</a:t>
            </a:r>
            <a:endParaRPr lang="pt-BR" dirty="0"/>
          </a:p>
          <a:p>
            <a:pPr>
              <a:buFontTx/>
              <a:buChar char="-"/>
            </a:pPr>
            <a:r>
              <a:rPr lang="pt-BR" u="sng" dirty="0" smtClean="0"/>
              <a:t>Interatividade Plena</a:t>
            </a:r>
            <a:r>
              <a:rPr lang="pt-BR" dirty="0" smtClean="0"/>
              <a:t> –</a:t>
            </a:r>
          </a:p>
          <a:p>
            <a:pPr>
              <a:buFontTx/>
              <a:buChar char="-"/>
            </a:pPr>
            <a:endParaRPr lang="pt-BR" dirty="0" smtClean="0"/>
          </a:p>
          <a:p>
            <a:pPr marL="0" indent="0" algn="ctr">
              <a:buNone/>
            </a:pPr>
            <a:r>
              <a:rPr lang="pt-BR" dirty="0" smtClean="0"/>
              <a:t>!!!! NÃO CONFUNDIR TV DIGITAL COM INTERNET !!!!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B02587-78F6-4C08-9B5B-FA4DA4E51F0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224553"/>
      </p:ext>
    </p:extLst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36563" y="1270000"/>
            <a:ext cx="8261350" cy="4749800"/>
          </a:xfrm>
        </p:spPr>
        <p:txBody>
          <a:bodyPr/>
          <a:lstStyle/>
          <a:p>
            <a:pPr>
              <a:defRPr/>
            </a:pPr>
            <a:r>
              <a:rPr lang="en-US" dirty="0" err="1" smtClean="0">
                <a:ea typeface="ＭＳ Ｐゴシック" pitchFamily="34" charset="-128"/>
              </a:rPr>
              <a:t>Finalidade</a:t>
            </a:r>
            <a:r>
              <a:rPr lang="en-US" dirty="0" smtClean="0">
                <a:ea typeface="ＭＳ Ｐゴシック" pitchFamily="34" charset="-128"/>
              </a:rPr>
              <a:t>: </a:t>
            </a:r>
            <a:r>
              <a:rPr lang="en-US" dirty="0" err="1" smtClean="0">
                <a:ea typeface="ＭＳ Ｐゴシック" pitchFamily="34" charset="-128"/>
              </a:rPr>
              <a:t>Suporte</a:t>
            </a:r>
            <a:r>
              <a:rPr lang="en-US" dirty="0" smtClean="0">
                <a:ea typeface="ＭＳ Ｐゴシック" pitchFamily="34" charset="-128"/>
              </a:rPr>
              <a:t> a P&amp;D de </a:t>
            </a:r>
            <a:r>
              <a:rPr lang="en-US" dirty="0" err="1" smtClean="0">
                <a:ea typeface="ＭＳ Ｐゴシック" pitchFamily="34" charset="-128"/>
              </a:rPr>
              <a:t>projetos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nas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áreas</a:t>
            </a:r>
            <a:endParaRPr lang="en-US" dirty="0" smtClean="0">
              <a:ea typeface="ＭＳ Ｐゴシック" pitchFamily="34" charset="-128"/>
            </a:endParaRPr>
          </a:p>
          <a:p>
            <a:pPr lvl="1">
              <a:defRPr/>
            </a:pPr>
            <a:r>
              <a:rPr lang="en-US" dirty="0" err="1" smtClean="0">
                <a:solidFill>
                  <a:srgbClr val="EAAD00"/>
                </a:solidFill>
                <a:ea typeface="ＭＳ Ｐゴシック" pitchFamily="34" charset="-128"/>
              </a:rPr>
              <a:t>Sistemas</a:t>
            </a:r>
            <a:r>
              <a:rPr lang="en-US" dirty="0" smtClean="0">
                <a:solidFill>
                  <a:srgbClr val="EAAD00"/>
                </a:solidFill>
                <a:ea typeface="ＭＳ Ｐゴシック" pitchFamily="34" charset="-128"/>
              </a:rPr>
              <a:t> </a:t>
            </a:r>
            <a:r>
              <a:rPr lang="en-US" dirty="0" err="1" smtClean="0">
                <a:solidFill>
                  <a:srgbClr val="EAAD00"/>
                </a:solidFill>
                <a:ea typeface="ＭＳ Ｐゴシック" pitchFamily="34" charset="-128"/>
              </a:rPr>
              <a:t>Multimídia</a:t>
            </a:r>
            <a:r>
              <a:rPr lang="en-US" dirty="0" smtClean="0">
                <a:solidFill>
                  <a:srgbClr val="EAAD00"/>
                </a:solidFill>
                <a:ea typeface="ＭＳ Ｐゴシック" pitchFamily="34" charset="-128"/>
              </a:rPr>
              <a:t>/</a:t>
            </a:r>
            <a:r>
              <a:rPr lang="en-US" dirty="0" err="1" smtClean="0">
                <a:solidFill>
                  <a:srgbClr val="EAAD00"/>
                </a:solidFill>
                <a:ea typeface="ＭＳ Ｐゴシック" pitchFamily="34" charset="-128"/>
              </a:rPr>
              <a:t>Hipermídia</a:t>
            </a:r>
            <a:endParaRPr lang="en-US" dirty="0" smtClean="0">
              <a:ea typeface="ＭＳ Ｐゴシック" pitchFamily="34" charset="-128"/>
            </a:endParaRPr>
          </a:p>
          <a:p>
            <a:pPr lvl="1">
              <a:defRPr/>
            </a:pPr>
            <a:r>
              <a:rPr lang="en-US" dirty="0" smtClean="0">
                <a:solidFill>
                  <a:srgbClr val="EAAD00"/>
                </a:solidFill>
                <a:ea typeface="ＭＳ Ｐゴシック" pitchFamily="34" charset="-128"/>
              </a:rPr>
              <a:t>Comunicação de Dados </a:t>
            </a:r>
            <a:r>
              <a:rPr lang="en-US" dirty="0" err="1" smtClean="0">
                <a:solidFill>
                  <a:srgbClr val="EAAD00"/>
                </a:solidFill>
                <a:ea typeface="ＭＳ Ｐゴシック" pitchFamily="34" charset="-128"/>
              </a:rPr>
              <a:t>Multimídia</a:t>
            </a:r>
            <a:endParaRPr lang="en-US" dirty="0" smtClean="0">
              <a:solidFill>
                <a:srgbClr val="EAAD00"/>
              </a:solidFill>
              <a:ea typeface="ＭＳ Ｐゴシック" pitchFamily="34" charset="-128"/>
            </a:endParaRPr>
          </a:p>
          <a:p>
            <a:pPr>
              <a:defRPr/>
            </a:pPr>
            <a:r>
              <a:rPr lang="en-US" dirty="0" smtClean="0">
                <a:ea typeface="ＭＳ Ｐゴシック" pitchFamily="34" charset="-128"/>
              </a:rPr>
              <a:t>TV Digital</a:t>
            </a:r>
          </a:p>
          <a:p>
            <a:pPr lvl="1">
              <a:defRPr/>
            </a:pPr>
            <a:r>
              <a:rPr lang="en-US" dirty="0" err="1" smtClean="0">
                <a:ea typeface="ＭＳ Ｐゴシック" pitchFamily="34" charset="-128"/>
              </a:rPr>
              <a:t>Melhoria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áudio</a:t>
            </a:r>
            <a:r>
              <a:rPr lang="en-US" dirty="0" smtClean="0">
                <a:ea typeface="ＭＳ Ｐゴシック" pitchFamily="34" charset="-128"/>
              </a:rPr>
              <a:t> e vídeo</a:t>
            </a:r>
          </a:p>
          <a:p>
            <a:pPr lvl="1">
              <a:defRPr/>
            </a:pPr>
            <a:r>
              <a:rPr lang="en-US" dirty="0" err="1" smtClean="0">
                <a:ea typeface="ＭＳ Ｐゴシック" pitchFamily="34" charset="-128"/>
              </a:rPr>
              <a:t>Agrega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poder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computacional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pitchFamily="34" charset="-128"/>
              </a:rPr>
              <a:t>Tipos de receptores</a:t>
            </a:r>
          </a:p>
        </p:txBody>
      </p:sp>
      <p:sp>
        <p:nvSpPr>
          <p:cNvPr id="410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FE6AE745-4CD7-4058-BE5A-399522DC23FB}" type="slidenum">
              <a:rPr lang="en-US"/>
              <a:pPr/>
              <a:t>21</a:t>
            </a:fld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0" y="993473"/>
            <a:ext cx="9144000" cy="5034947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669925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65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34595" t="1410" r="34189"/>
          <a:stretch/>
        </p:blipFill>
        <p:spPr>
          <a:xfrm>
            <a:off x="6651" y="1480236"/>
            <a:ext cx="1902941" cy="33806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6243" y="1765214"/>
            <a:ext cx="3095625" cy="309562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36563" y="4901798"/>
            <a:ext cx="8181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dirty="0">
                <a:solidFill>
                  <a:schemeClr val="bg1"/>
                </a:solidFill>
              </a:rPr>
              <a:t>Portáti</a:t>
            </a:r>
            <a:r>
              <a:rPr lang="pt-BR" dirty="0" smtClean="0">
                <a:solidFill>
                  <a:schemeClr val="bg1"/>
                </a:solidFill>
              </a:rPr>
              <a:t>l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89203" y="4798812"/>
            <a:ext cx="7104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dirty="0" smtClean="0">
                <a:solidFill>
                  <a:schemeClr val="bg1"/>
                </a:solidFill>
              </a:rPr>
              <a:t>Móvel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901930" y="4780503"/>
            <a:ext cx="5492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dirty="0" smtClean="0">
                <a:solidFill>
                  <a:schemeClr val="bg1"/>
                </a:solidFill>
              </a:rPr>
              <a:t>Fixo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660" r="1780"/>
          <a:stretch/>
        </p:blipFill>
        <p:spPr>
          <a:xfrm>
            <a:off x="5014117" y="1765214"/>
            <a:ext cx="4120359" cy="295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57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741" y="381000"/>
            <a:ext cx="7704609" cy="609600"/>
          </a:xfrm>
        </p:spPr>
        <p:txBody>
          <a:bodyPr/>
          <a:lstStyle/>
          <a:p>
            <a:pPr eaLnBrk="1" hangingPunct="1"/>
            <a:r>
              <a:rPr lang="en-US" dirty="0" smtClean="0"/>
              <a:t>Exemplo: Serviços utilidade pública</a:t>
            </a:r>
          </a:p>
        </p:txBody>
      </p:sp>
      <p:pic>
        <p:nvPicPr>
          <p:cNvPr id="5" name="Imagem 6" descr="figura0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628" y="1300552"/>
            <a:ext cx="7656572" cy="4549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</p:spTree>
    <p:extLst>
      <p:ext uri="{BB962C8B-B14F-4D97-AF65-F5344CB8AC3E}">
        <p14:creationId xmlns:p14="http://schemas.microsoft.com/office/powerpoint/2010/main" val="7511990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638" y="381000"/>
            <a:ext cx="8293100" cy="609600"/>
          </a:xfrm>
        </p:spPr>
        <p:txBody>
          <a:bodyPr/>
          <a:lstStyle/>
          <a:p>
            <a:pPr>
              <a:defRPr/>
            </a:pPr>
            <a:r>
              <a:rPr lang="pt-BR" dirty="0" smtClean="0">
                <a:ea typeface="ＭＳ Ｐゴシック" charset="0"/>
                <a:cs typeface="ＭＳ Ｐゴシック" charset="0"/>
              </a:rPr>
              <a:t>Educação 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7411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C2C2DFA1-355F-4882-BAF7-7EEF2FE79A70}" type="slidenum">
              <a:rPr lang="en-US"/>
              <a:pPr/>
              <a:t>23</a:t>
            </a:fld>
            <a:endParaRPr lang="en-US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60350" y="1331913"/>
            <a:ext cx="8618538" cy="468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292929">
                <a:alpha val="74998"/>
              </a:srgbClr>
            </a:outerShdw>
          </a:effectLst>
        </p:spPr>
        <p:txBody>
          <a:bodyPr/>
          <a:lstStyle/>
          <a:p>
            <a:pPr marL="342900" indent="-342900">
              <a:spcBef>
                <a:spcPct val="20000"/>
              </a:spcBef>
              <a:spcAft>
                <a:spcPct val="20000"/>
              </a:spcAft>
              <a:buFontTx/>
              <a:buChar char="•"/>
              <a:defRPr/>
            </a:pPr>
            <a:endParaRPr lang="pt-BR" sz="2400" dirty="0" smtClean="0">
              <a:solidFill>
                <a:srgbClr val="FFF4D5"/>
              </a:solidFill>
              <a:latin typeface="Lucida Sans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4" t="11316" r="5793" b="11401"/>
          <a:stretch/>
        </p:blipFill>
        <p:spPr>
          <a:xfrm>
            <a:off x="1547663" y="1412776"/>
            <a:ext cx="6048673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75850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638" y="381000"/>
            <a:ext cx="8293100" cy="609600"/>
          </a:xfrm>
        </p:spPr>
        <p:txBody>
          <a:bodyPr/>
          <a:lstStyle/>
          <a:p>
            <a:pPr>
              <a:defRPr/>
            </a:pPr>
            <a:r>
              <a:rPr lang="pt-BR" dirty="0" smtClean="0">
                <a:ea typeface="ＭＳ Ｐゴシック" charset="0"/>
                <a:cs typeface="ＭＳ Ｐゴシック" charset="0"/>
              </a:rPr>
              <a:t>Comerciais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7411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C2C2DFA1-355F-4882-BAF7-7EEF2FE79A70}" type="slidenum">
              <a:rPr lang="en-US"/>
              <a:pPr/>
              <a:t>24</a:t>
            </a:fld>
            <a:endParaRPr lang="en-US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60350" y="1331913"/>
            <a:ext cx="8618538" cy="468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292929">
                <a:alpha val="74998"/>
              </a:srgbClr>
            </a:outerShdw>
          </a:effectLst>
        </p:spPr>
        <p:txBody>
          <a:bodyPr/>
          <a:lstStyle/>
          <a:p>
            <a:pPr>
              <a:spcBef>
                <a:spcPct val="20000"/>
              </a:spcBef>
              <a:spcAft>
                <a:spcPct val="20000"/>
              </a:spcAft>
              <a:defRPr/>
            </a:pPr>
            <a:endParaRPr lang="pt-BR" sz="2400" dirty="0" smtClean="0">
              <a:solidFill>
                <a:srgbClr val="FFF4D5"/>
              </a:solidFill>
              <a:latin typeface="Lucida Sans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0"/>
          <a:stretch/>
        </p:blipFill>
        <p:spPr>
          <a:xfrm>
            <a:off x="521762" y="1388006"/>
            <a:ext cx="8126984" cy="463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83612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638" y="381000"/>
            <a:ext cx="8293100" cy="609600"/>
          </a:xfrm>
        </p:spPr>
        <p:txBody>
          <a:bodyPr/>
          <a:lstStyle/>
          <a:p>
            <a:pPr>
              <a:defRPr/>
            </a:pPr>
            <a:r>
              <a:rPr lang="en-US" dirty="0" err="1" smtClean="0">
                <a:ea typeface="ＭＳ Ｐゴシック" charset="0"/>
                <a:cs typeface="ＭＳ Ｐゴシック" charset="0"/>
              </a:rPr>
              <a:t>Entretenimento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/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Jogos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7411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C2C2DFA1-355F-4882-BAF7-7EEF2FE79A70}" type="slidenum">
              <a:rPr lang="en-US"/>
              <a:pPr/>
              <a:t>25</a:t>
            </a:fld>
            <a:endParaRPr lang="en-US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60350" y="1331913"/>
            <a:ext cx="8618538" cy="468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292929">
                <a:alpha val="74998"/>
              </a:srgbClr>
            </a:outerShdw>
          </a:effectLst>
        </p:spPr>
        <p:txBody>
          <a:bodyPr/>
          <a:lstStyle/>
          <a:p>
            <a:pPr>
              <a:spcBef>
                <a:spcPct val="20000"/>
              </a:spcBef>
              <a:spcAft>
                <a:spcPct val="20000"/>
              </a:spcAft>
              <a:defRPr/>
            </a:pPr>
            <a:endParaRPr lang="pt-BR" sz="2000" dirty="0" smtClean="0">
              <a:solidFill>
                <a:srgbClr val="FFF4D5"/>
              </a:solidFill>
              <a:latin typeface="Lucida Sans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9" t="11592" r="7056" b="9838"/>
          <a:stretch/>
        </p:blipFill>
        <p:spPr>
          <a:xfrm>
            <a:off x="1619672" y="1268760"/>
            <a:ext cx="5904656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47181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Tecnologias Envolvidas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5363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E1CC1182-6C19-40C1-95F2-7F97C19EC2C0}" type="slidenum">
              <a:rPr lang="en-US"/>
              <a:pPr/>
              <a:t>26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21765" r="14241" b="43387"/>
          <a:stretch/>
        </p:blipFill>
        <p:spPr>
          <a:xfrm>
            <a:off x="1360272" y="2042984"/>
            <a:ext cx="5946690" cy="18123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53677"/>
          <a:stretch/>
        </p:blipFill>
        <p:spPr>
          <a:xfrm>
            <a:off x="4798217" y="4907692"/>
            <a:ext cx="930055" cy="857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2962" y="4907692"/>
            <a:ext cx="1524000" cy="857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1722" y="4954234"/>
            <a:ext cx="2824767" cy="81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83952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638" y="381000"/>
            <a:ext cx="8293100" cy="609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Como desenvolver?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7411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C2C2DFA1-355F-4882-BAF7-7EEF2FE79A70}" type="slidenum">
              <a:rPr lang="en-US"/>
              <a:pPr/>
              <a:t>27</a:t>
            </a:fld>
            <a:endParaRPr lang="en-US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38919" y="713220"/>
            <a:ext cx="8618538" cy="468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292929">
                <a:alpha val="74998"/>
              </a:srgbClr>
            </a:outerShdw>
          </a:effectLst>
        </p:spPr>
        <p:txBody>
          <a:bodyPr/>
          <a:lstStyle/>
          <a:p>
            <a:pPr>
              <a:spcBef>
                <a:spcPct val="20000"/>
              </a:spcBef>
              <a:spcAft>
                <a:spcPct val="20000"/>
              </a:spcAft>
              <a:defRPr/>
            </a:pPr>
            <a:endParaRPr lang="pt-BR" sz="2400" dirty="0" smtClean="0">
              <a:solidFill>
                <a:srgbClr val="FFF4D5"/>
              </a:solidFill>
              <a:latin typeface="Lucida Sans" charset="0"/>
              <a:ea typeface="ＭＳ Ｐゴシック" charset="0"/>
              <a:cs typeface="ＭＳ Ｐゴシック" charset="0"/>
            </a:endParaRPr>
          </a:p>
          <a:p>
            <a:pPr>
              <a:spcBef>
                <a:spcPct val="20000"/>
              </a:spcBef>
              <a:spcAft>
                <a:spcPct val="20000"/>
              </a:spcAft>
              <a:defRPr/>
            </a:pPr>
            <a:r>
              <a:rPr lang="pt-BR" sz="2400" dirty="0" smtClean="0">
                <a:solidFill>
                  <a:srgbClr val="FFF4D5"/>
                </a:solidFill>
                <a:latin typeface="Lucida Sans" charset="0"/>
                <a:ea typeface="ＭＳ Ｐゴシック" charset="0"/>
                <a:cs typeface="ＭＳ Ｐゴシック" charset="0"/>
              </a:rPr>
              <a:t>Softwares livres para autoria disponíveis</a:t>
            </a:r>
          </a:p>
          <a:p>
            <a:pPr>
              <a:spcBef>
                <a:spcPct val="20000"/>
              </a:spcBef>
              <a:spcAft>
                <a:spcPct val="20000"/>
              </a:spcAft>
              <a:defRPr/>
            </a:pPr>
            <a:r>
              <a:rPr lang="pt-BR" sz="2400" dirty="0" smtClean="0">
                <a:solidFill>
                  <a:srgbClr val="FFF4D5"/>
                </a:solidFill>
                <a:latin typeface="Lucida Sans" charset="0"/>
                <a:ea typeface="ＭＳ Ｐゴシック" charset="0"/>
                <a:cs typeface="ＭＳ Ｐゴシック" charset="0"/>
              </a:rPr>
              <a:t>e/ou </a:t>
            </a:r>
          </a:p>
          <a:p>
            <a:pPr>
              <a:spcBef>
                <a:spcPct val="20000"/>
              </a:spcBef>
              <a:spcAft>
                <a:spcPct val="20000"/>
              </a:spcAft>
              <a:defRPr/>
            </a:pPr>
            <a:r>
              <a:rPr lang="pt-BR" sz="2400" dirty="0" smtClean="0">
                <a:solidFill>
                  <a:srgbClr val="FFF4D5"/>
                </a:solidFill>
                <a:latin typeface="Lucida Sans" charset="0"/>
                <a:ea typeface="ＭＳ Ｐゴシック" charset="0"/>
                <a:cs typeface="ＭＳ Ｐゴシック" charset="0"/>
              </a:rPr>
              <a:t>Aprender NCL</a:t>
            </a:r>
          </a:p>
          <a:p>
            <a:pPr marL="342900" indent="-342900" algn="l">
              <a:spcBef>
                <a:spcPct val="20000"/>
              </a:spcBef>
              <a:spcAft>
                <a:spcPct val="20000"/>
              </a:spcAft>
              <a:buFontTx/>
              <a:buChar char="•"/>
              <a:defRPr/>
            </a:pPr>
            <a:endParaRPr lang="pt-BR" sz="2400" dirty="0" smtClean="0">
              <a:solidFill>
                <a:srgbClr val="FFF4D5"/>
              </a:solidFill>
              <a:latin typeface="Lucida Sans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0985" y="2763981"/>
            <a:ext cx="2375188" cy="336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69153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NCL Composer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5363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E1CC1182-6C19-40C1-95F2-7F97C19EC2C0}" type="slidenum">
              <a:rPr lang="en-US"/>
              <a:pPr/>
              <a:t>28</a:t>
            </a:fld>
            <a:endParaRPr lang="en-US"/>
          </a:p>
        </p:txBody>
      </p:sp>
      <p:pic>
        <p:nvPicPr>
          <p:cNvPr id="1028" name="Picture 4" descr="nclcomposer-0.1.6-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27" y="1246632"/>
            <a:ext cx="8572500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52156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Ginga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9459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28401F88-6033-4436-BC8E-FFE2C34CE834}" type="slidenum">
              <a:rPr lang="en-US"/>
              <a:pPr/>
              <a:t>29</a:t>
            </a:fld>
            <a:endParaRPr lang="en-US"/>
          </a:p>
        </p:txBody>
      </p:sp>
      <p:sp>
        <p:nvSpPr>
          <p:cNvPr id="7" name="Content Placeholder 7"/>
          <p:cNvSpPr txBox="1">
            <a:spLocks/>
          </p:cNvSpPr>
          <p:nvPr/>
        </p:nvSpPr>
        <p:spPr>
          <a:xfrm>
            <a:off x="0" y="5440660"/>
            <a:ext cx="9132887" cy="69170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20000"/>
              </a:spcAft>
              <a:buChar char="•"/>
              <a:defRPr sz="2600">
                <a:solidFill>
                  <a:srgbClr val="FFF4D5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20000"/>
              </a:spcAft>
              <a:buChar char="–"/>
              <a:defRPr sz="2400">
                <a:solidFill>
                  <a:srgbClr val="FFF4D5"/>
                </a:solidFill>
                <a:latin typeface="+mn-lt"/>
                <a:ea typeface="ＭＳ Ｐゴシック" pitchFamily="-6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rgbClr val="FFF4D5"/>
                </a:solidFill>
                <a:latin typeface="+mn-lt"/>
                <a:ea typeface="ＭＳ Ｐゴシック" pitchFamily="-6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rgbClr val="FFF4D5"/>
                </a:solidFill>
                <a:latin typeface="+mn-lt"/>
                <a:ea typeface="ＭＳ Ｐゴシック" pitchFamily="-6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rgbClr val="FFF4D5"/>
                </a:solidFill>
                <a:latin typeface="+mn-lt"/>
                <a:ea typeface="ＭＳ Ｐゴシック" pitchFamily="-6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20000"/>
              </a:spcAft>
              <a:buChar char="»"/>
              <a:defRPr>
                <a:solidFill>
                  <a:srgbClr val="FFF4D5"/>
                </a:solidFill>
                <a:latin typeface="+mn-lt"/>
                <a:ea typeface="ＭＳ Ｐゴシック" pitchFamily="-6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20000"/>
              </a:spcAft>
              <a:buChar char="»"/>
              <a:defRPr>
                <a:solidFill>
                  <a:srgbClr val="FFF4D5"/>
                </a:solidFill>
                <a:latin typeface="+mn-lt"/>
                <a:ea typeface="ＭＳ Ｐゴシック" pitchFamily="-6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20000"/>
              </a:spcAft>
              <a:buChar char="»"/>
              <a:defRPr>
                <a:solidFill>
                  <a:srgbClr val="FFF4D5"/>
                </a:solidFill>
                <a:latin typeface="+mn-lt"/>
                <a:ea typeface="ＭＳ Ｐゴシック" pitchFamily="-6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20000"/>
              </a:spcAft>
              <a:buChar char="»"/>
              <a:defRPr>
                <a:solidFill>
                  <a:srgbClr val="FFF4D5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algn="ctr">
              <a:buFontTx/>
              <a:buNone/>
              <a:defRPr/>
            </a:pPr>
            <a:r>
              <a:rPr lang="en-US" dirty="0" smtClean="0">
                <a:ea typeface="ＭＳ Ｐゴシック" charset="0"/>
                <a:cs typeface="ＭＳ Ｐゴシック" charset="0"/>
                <a:hlinkClick r:id="rId2"/>
              </a:rPr>
              <a:t>http://www.gingancl.org.br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6292" y="990600"/>
            <a:ext cx="6228096" cy="433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03585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836613" y="2667000"/>
            <a:ext cx="7475537" cy="609600"/>
          </a:xfrm>
        </p:spPr>
        <p:txBody>
          <a:bodyPr/>
          <a:lstStyle/>
          <a:p>
            <a:r>
              <a:rPr lang="en-US" dirty="0" smtClean="0"/>
              <a:t>A TV Digital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84808822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Rádio Digital Interativo</a:t>
            </a:r>
            <a:endParaRPr lang="pt-BR" dirty="0"/>
          </a:p>
        </p:txBody>
      </p:sp>
      <p:sp>
        <p:nvSpPr>
          <p:cNvPr id="6" name="Rectangle 5"/>
          <p:cNvSpPr/>
          <p:nvPr/>
        </p:nvSpPr>
        <p:spPr>
          <a:xfrm>
            <a:off x="611559" y="1340768"/>
            <a:ext cx="80413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t-BR" dirty="0" smtClean="0">
              <a:solidFill>
                <a:srgbClr val="FFFFFF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solidFill>
                <a:srgbClr val="FFFFFF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 smtClean="0">
              <a:solidFill>
                <a:srgbClr val="FFFFFF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 smtClean="0">
              <a:solidFill>
                <a:srgbClr val="FFFFFF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dirty="0" smtClean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3095" y="3924648"/>
            <a:ext cx="8399452" cy="1658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80010" indent="-342900">
              <a:lnSpc>
                <a:spcPct val="106000"/>
              </a:lnSpc>
              <a:spcBef>
                <a:spcPts val="0"/>
              </a:spcBef>
              <a:spcAft>
                <a:spcPts val="20"/>
              </a:spcAft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FFFFFF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Penetração de mais de 90</a:t>
            </a:r>
            <a:r>
              <a:rPr lang="pt-BR" sz="2400" dirty="0">
                <a:solidFill>
                  <a:srgbClr val="FFFFFF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% da população </a:t>
            </a:r>
            <a:r>
              <a:rPr lang="pt-BR" sz="2400" dirty="0" smtClean="0">
                <a:solidFill>
                  <a:srgbClr val="FFFFFF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brasileira.</a:t>
            </a:r>
          </a:p>
          <a:p>
            <a:pPr marL="342900" marR="80010" indent="-342900">
              <a:lnSpc>
                <a:spcPct val="106000"/>
              </a:lnSpc>
              <a:spcBef>
                <a:spcPts val="0"/>
              </a:spcBef>
              <a:spcAft>
                <a:spcPts val="20"/>
              </a:spcAft>
              <a:buFont typeface="Arial" panose="020B0604020202020204" pitchFamily="34" charset="0"/>
              <a:buChar char="•"/>
            </a:pPr>
            <a:endParaRPr lang="pt-BR" sz="2400" dirty="0" smtClean="0">
              <a:solidFill>
                <a:srgbClr val="FFFFFF"/>
              </a:solidFill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80010">
              <a:lnSpc>
                <a:spcPct val="106000"/>
              </a:lnSpc>
              <a:spcBef>
                <a:spcPts val="0"/>
              </a:spcBef>
              <a:spcAft>
                <a:spcPts val="20"/>
              </a:spcAft>
            </a:pPr>
            <a:r>
              <a:rPr lang="pt-BR" sz="2400" dirty="0" smtClean="0">
                <a:solidFill>
                  <a:srgbClr val="FFFFFF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E é minha pesquisa...</a:t>
            </a:r>
          </a:p>
          <a:p>
            <a:pPr marR="80010">
              <a:lnSpc>
                <a:spcPct val="106000"/>
              </a:lnSpc>
              <a:spcBef>
                <a:spcPts val="0"/>
              </a:spcBef>
              <a:spcAft>
                <a:spcPts val="20"/>
              </a:spcAft>
            </a:pPr>
            <a:r>
              <a:rPr lang="pt-BR" sz="2400" dirty="0" smtClean="0">
                <a:solidFill>
                  <a:srgbClr val="FFFFFF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; )</a:t>
            </a:r>
            <a:endParaRPr lang="pt-BR" sz="2400" dirty="0">
              <a:solidFill>
                <a:srgbClr val="FFFFFF"/>
              </a:solidFill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84" y="1213668"/>
            <a:ext cx="2941343" cy="18814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4691" y="1200128"/>
            <a:ext cx="1966899" cy="19374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2562" y="1262916"/>
            <a:ext cx="2409056" cy="17586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29119" t="5582" r="31049" b="3893"/>
          <a:stretch/>
        </p:blipFill>
        <p:spPr>
          <a:xfrm>
            <a:off x="7788026" y="1025836"/>
            <a:ext cx="1005840" cy="2286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1DDD2C-23BF-404F-964E-63EE814166CF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15339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836613" y="2667000"/>
            <a:ext cx="7475537" cy="609600"/>
          </a:xfrm>
        </p:spPr>
        <p:txBody>
          <a:bodyPr/>
          <a:lstStyle/>
          <a:p>
            <a:r>
              <a:rPr lang="en-US" dirty="0" smtClean="0"/>
              <a:t>Por que é importante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20726246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638" y="381000"/>
            <a:ext cx="8293100" cy="1084118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A Radiodifusão é um excelente meio de comunicação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7411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C2C2DFA1-355F-4882-BAF7-7EEF2FE79A70}" type="slidenum">
              <a:rPr lang="en-US"/>
              <a:pPr/>
              <a:t>32</a:t>
            </a:fld>
            <a:endParaRPr lang="en-US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1589809"/>
            <a:ext cx="9029700" cy="4429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292929">
                <a:alpha val="74998"/>
              </a:srgbClr>
            </a:outerShdw>
          </a:effectLst>
        </p:spPr>
        <p:txBody>
          <a:bodyPr/>
          <a:lstStyle/>
          <a:p>
            <a:pPr algn="l">
              <a:spcBef>
                <a:spcPct val="20000"/>
              </a:spcBef>
              <a:spcAft>
                <a:spcPct val="20000"/>
              </a:spcAft>
              <a:defRPr/>
            </a:pPr>
            <a:r>
              <a:rPr lang="pt-BR" sz="2400" dirty="0" smtClean="0">
                <a:solidFill>
                  <a:srgbClr val="FFF4D5"/>
                </a:solidFill>
                <a:latin typeface="Lucida Sans" charset="0"/>
                <a:ea typeface="ＭＳ Ｐゴシック" charset="0"/>
                <a:cs typeface="ＭＳ Ｐゴシック" charset="0"/>
              </a:rPr>
              <a:t> Vantagens do Broadcast:</a:t>
            </a:r>
          </a:p>
          <a:p>
            <a:pPr marL="342900" indent="-342900" algn="l">
              <a:spcBef>
                <a:spcPct val="20000"/>
              </a:spcBef>
              <a:spcAft>
                <a:spcPct val="20000"/>
              </a:spcAft>
              <a:buFont typeface="Arial" panose="020B0604020202020204" pitchFamily="34" charset="0"/>
              <a:buChar char="•"/>
              <a:defRPr/>
            </a:pPr>
            <a:r>
              <a:rPr lang="pt-BR" sz="2400" dirty="0" smtClean="0">
                <a:solidFill>
                  <a:srgbClr val="FFF4D5"/>
                </a:solidFill>
                <a:latin typeface="Lucida Sans" charset="0"/>
                <a:ea typeface="ＭＳ Ｐゴシック" charset="0"/>
                <a:cs typeface="ＭＳ Ｐゴシック" charset="0"/>
              </a:rPr>
              <a:t>Um transmissor – uma enorme área de cobertura</a:t>
            </a:r>
          </a:p>
          <a:p>
            <a:pPr marL="342900" indent="-342900" algn="l">
              <a:spcBef>
                <a:spcPct val="20000"/>
              </a:spcBef>
              <a:spcAft>
                <a:spcPct val="20000"/>
              </a:spcAft>
              <a:buFont typeface="Arial" panose="020B0604020202020204" pitchFamily="34" charset="0"/>
              <a:buChar char="•"/>
              <a:defRPr/>
            </a:pPr>
            <a:r>
              <a:rPr lang="pt-BR" sz="2400" dirty="0" smtClean="0">
                <a:solidFill>
                  <a:srgbClr val="FFF4D5"/>
                </a:solidFill>
                <a:latin typeface="Lucida Sans" charset="0"/>
                <a:ea typeface="ＭＳ Ｐゴシック" charset="0"/>
                <a:cs typeface="ＭＳ Ｐゴシック" charset="0"/>
              </a:rPr>
              <a:t>Vídeo em Full-HD / Áudio 5.1 | Altíssima Qualidade</a:t>
            </a:r>
          </a:p>
          <a:p>
            <a:pPr marL="342900" indent="-342900" algn="l">
              <a:spcBef>
                <a:spcPct val="20000"/>
              </a:spcBef>
              <a:spcAft>
                <a:spcPct val="20000"/>
              </a:spcAft>
              <a:buFont typeface="Arial" panose="020B0604020202020204" pitchFamily="34" charset="0"/>
              <a:buChar char="•"/>
              <a:defRPr/>
            </a:pPr>
            <a:r>
              <a:rPr lang="pt-BR" sz="2400" dirty="0" smtClean="0">
                <a:solidFill>
                  <a:srgbClr val="FFF4D5"/>
                </a:solidFill>
                <a:latin typeface="Lucida Sans" charset="0"/>
                <a:ea typeface="ＭＳ Ｐゴシック" charset="0"/>
                <a:cs typeface="ＭＳ Ｐゴシック" charset="0"/>
              </a:rPr>
              <a:t>Comunicação sem intermediários ou operadores de rede</a:t>
            </a:r>
          </a:p>
          <a:p>
            <a:pPr marL="342900" indent="-342900" algn="l">
              <a:spcBef>
                <a:spcPct val="20000"/>
              </a:spcBef>
              <a:spcAft>
                <a:spcPct val="20000"/>
              </a:spcAft>
              <a:buFont typeface="Arial" panose="020B0604020202020204" pitchFamily="34" charset="0"/>
              <a:buChar char="•"/>
              <a:defRPr/>
            </a:pPr>
            <a:r>
              <a:rPr lang="pt-BR" sz="2400" dirty="0" smtClean="0">
                <a:solidFill>
                  <a:srgbClr val="FFF4D5"/>
                </a:solidFill>
                <a:latin typeface="Lucida Sans" charset="0"/>
                <a:ea typeface="ＭＳ Ｐゴシック" charset="0"/>
                <a:cs typeface="ＭＳ Ｐゴシック" charset="0"/>
              </a:rPr>
              <a:t>Recepção gratuita, abrangência quase total da população</a:t>
            </a:r>
          </a:p>
          <a:p>
            <a:pPr marL="342900" indent="-342900" algn="l">
              <a:spcBef>
                <a:spcPct val="20000"/>
              </a:spcBef>
              <a:spcAft>
                <a:spcPct val="20000"/>
              </a:spcAft>
              <a:buFont typeface="Arial" panose="020B0604020202020204" pitchFamily="34" charset="0"/>
              <a:buChar char="•"/>
              <a:defRPr/>
            </a:pPr>
            <a:r>
              <a:rPr lang="pt-BR" sz="2400" dirty="0" smtClean="0">
                <a:solidFill>
                  <a:srgbClr val="FFF4D5"/>
                </a:solidFill>
                <a:latin typeface="Lucida Sans" charset="0"/>
                <a:ea typeface="ＭＳ Ｐゴシック" charset="0"/>
                <a:cs typeface="ＭＳ Ｐゴシック" charset="0"/>
              </a:rPr>
              <a:t>Vários novos canais – Canal da Cidadania, Canal da Educação, TV Brasil, etc</a:t>
            </a:r>
          </a:p>
          <a:p>
            <a:pPr marL="342900" indent="-342900" algn="l">
              <a:spcBef>
                <a:spcPct val="20000"/>
              </a:spcBef>
              <a:spcAft>
                <a:spcPct val="20000"/>
              </a:spcAft>
              <a:buFont typeface="Arial" panose="020B0604020202020204" pitchFamily="34" charset="0"/>
              <a:buChar char="•"/>
              <a:defRPr/>
            </a:pPr>
            <a:r>
              <a:rPr lang="pt-BR" sz="2400" dirty="0" smtClean="0">
                <a:solidFill>
                  <a:srgbClr val="FFF4D5"/>
                </a:solidFill>
                <a:latin typeface="Lucida Sans" charset="0"/>
                <a:ea typeface="ＭＳ Ｐゴシック" charset="0"/>
                <a:cs typeface="ＭＳ Ｐゴシック" charset="0"/>
              </a:rPr>
              <a:t>Nova lei dos meios está por vir... </a:t>
            </a:r>
          </a:p>
          <a:p>
            <a:pPr marL="342900" indent="-342900" algn="l">
              <a:spcBef>
                <a:spcPct val="20000"/>
              </a:spcBef>
              <a:spcAft>
                <a:spcPct val="20000"/>
              </a:spcAft>
              <a:buFont typeface="Arial" panose="020B0604020202020204" pitchFamily="34" charset="0"/>
              <a:buChar char="•"/>
              <a:defRPr/>
            </a:pPr>
            <a:r>
              <a:rPr lang="pt-BR" sz="2400" dirty="0" smtClean="0">
                <a:solidFill>
                  <a:srgbClr val="FFF4D5"/>
                </a:solidFill>
                <a:latin typeface="Lucida Sans" charset="0"/>
                <a:ea typeface="ＭＳ Ｐゴシック" charset="0"/>
                <a:cs typeface="ＭＳ Ｐゴシック" charset="0"/>
              </a:rPr>
              <a:t>Mais players nacionais | Novas linguagens / usos </a:t>
            </a:r>
          </a:p>
          <a:p>
            <a:pPr marL="342900" indent="-342900" algn="l">
              <a:spcBef>
                <a:spcPct val="20000"/>
              </a:spcBef>
              <a:spcAft>
                <a:spcPct val="20000"/>
              </a:spcAft>
              <a:buFont typeface="Arial" panose="020B0604020202020204" pitchFamily="34" charset="0"/>
              <a:buChar char="•"/>
              <a:defRPr/>
            </a:pPr>
            <a:endParaRPr lang="pt-BR" sz="2400" dirty="0" smtClean="0">
              <a:solidFill>
                <a:srgbClr val="FFF4D5"/>
              </a:solidFill>
              <a:latin typeface="Lucida Sans" charset="0"/>
              <a:ea typeface="ＭＳ Ｐゴシック" charset="0"/>
              <a:cs typeface="ＭＳ Ｐゴシック" charset="0"/>
            </a:endParaRPr>
          </a:p>
          <a:p>
            <a:pPr marL="342900" indent="-342900" algn="l">
              <a:spcBef>
                <a:spcPct val="20000"/>
              </a:spcBef>
              <a:spcAft>
                <a:spcPct val="20000"/>
              </a:spcAft>
              <a:buFont typeface="Arial" panose="020B0604020202020204" pitchFamily="34" charset="0"/>
              <a:buChar char="•"/>
              <a:defRPr/>
            </a:pPr>
            <a:endParaRPr lang="pt-BR" sz="2400" dirty="0" smtClean="0">
              <a:solidFill>
                <a:srgbClr val="FFF4D5"/>
              </a:solidFill>
              <a:latin typeface="Lucida Sans" charset="0"/>
              <a:ea typeface="ＭＳ Ｐゴシック" charset="0"/>
              <a:cs typeface="ＭＳ Ｐゴシック" charset="0"/>
            </a:endParaRPr>
          </a:p>
          <a:p>
            <a:pPr marL="342900" indent="-342900" algn="l">
              <a:spcBef>
                <a:spcPct val="20000"/>
              </a:spcBef>
              <a:spcAft>
                <a:spcPct val="20000"/>
              </a:spcAft>
              <a:buFontTx/>
              <a:buChar char="-"/>
              <a:defRPr/>
            </a:pPr>
            <a:endParaRPr lang="pt-BR" sz="2400" dirty="0" smtClean="0">
              <a:solidFill>
                <a:srgbClr val="FFF4D5"/>
              </a:solidFill>
              <a:latin typeface="Lucida Sans" charset="0"/>
              <a:ea typeface="ＭＳ Ｐゴシック" charset="0"/>
              <a:cs typeface="ＭＳ Ｐゴシック" charset="0"/>
            </a:endParaRPr>
          </a:p>
          <a:p>
            <a:pPr marL="342900" indent="-342900" algn="l">
              <a:spcBef>
                <a:spcPct val="20000"/>
              </a:spcBef>
              <a:spcAft>
                <a:spcPct val="20000"/>
              </a:spcAft>
              <a:buFontTx/>
              <a:buChar char="-"/>
              <a:defRPr/>
            </a:pPr>
            <a:endParaRPr lang="pt-BR" sz="2400" dirty="0" smtClean="0">
              <a:solidFill>
                <a:srgbClr val="FFF4D5"/>
              </a:solidFill>
              <a:latin typeface="Lucida Sans" charset="0"/>
              <a:ea typeface="ＭＳ Ｐゴシック" charset="0"/>
              <a:cs typeface="ＭＳ Ｐゴシック" charset="0"/>
            </a:endParaRPr>
          </a:p>
          <a:p>
            <a:pPr marL="342900" indent="-342900" algn="l">
              <a:spcBef>
                <a:spcPct val="20000"/>
              </a:spcBef>
              <a:spcAft>
                <a:spcPct val="20000"/>
              </a:spcAft>
              <a:buFontTx/>
              <a:buChar char="•"/>
              <a:defRPr/>
            </a:pPr>
            <a:endParaRPr lang="pt-BR" sz="2400" dirty="0" smtClean="0">
              <a:solidFill>
                <a:srgbClr val="FFF4D5"/>
              </a:solidFill>
              <a:latin typeface="Lucida San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88750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836613" y="2667000"/>
            <a:ext cx="7475537" cy="609600"/>
          </a:xfrm>
        </p:spPr>
        <p:txBody>
          <a:bodyPr/>
          <a:lstStyle/>
          <a:p>
            <a:r>
              <a:rPr lang="en-US" dirty="0" smtClean="0"/>
              <a:t>Oque está em jogo?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142785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638" y="381000"/>
            <a:ext cx="8293100" cy="609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Oque está em jogo?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7411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C2C2DFA1-355F-4882-BAF7-7EEF2FE79A70}" type="slidenum">
              <a:rPr lang="en-US"/>
              <a:pPr/>
              <a:t>34</a:t>
            </a:fld>
            <a:endParaRPr lang="en-US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60350" y="1331913"/>
            <a:ext cx="8618538" cy="468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292929">
                <a:alpha val="74998"/>
              </a:srgbClr>
            </a:outerShdw>
          </a:effectLst>
        </p:spPr>
        <p:txBody>
          <a:bodyPr/>
          <a:lstStyle/>
          <a:p>
            <a:pPr marL="342900" indent="-342900" algn="l">
              <a:spcBef>
                <a:spcPct val="20000"/>
              </a:spcBef>
              <a:spcAft>
                <a:spcPct val="20000"/>
              </a:spcAft>
              <a:buFontTx/>
              <a:buChar char="•"/>
              <a:defRPr/>
            </a:pPr>
            <a:endParaRPr lang="pt-BR" sz="2400" dirty="0" smtClean="0">
              <a:solidFill>
                <a:srgbClr val="FFF4D5"/>
              </a:solidFill>
              <a:latin typeface="Lucida Sans" charset="0"/>
              <a:ea typeface="ＭＳ Ｐゴシック" charset="0"/>
              <a:cs typeface="ＭＳ Ｐゴシック" charset="0"/>
            </a:endParaRPr>
          </a:p>
          <a:p>
            <a:pPr marL="342900" indent="-342900" algn="l">
              <a:spcBef>
                <a:spcPct val="20000"/>
              </a:spcBef>
              <a:spcAft>
                <a:spcPct val="20000"/>
              </a:spcAft>
              <a:buFontTx/>
              <a:buChar char="•"/>
              <a:defRPr/>
            </a:pPr>
            <a:endParaRPr lang="pt-BR" sz="2400" dirty="0">
              <a:solidFill>
                <a:srgbClr val="FFF4D5"/>
              </a:solidFill>
              <a:latin typeface="Lucida Sans" charset="0"/>
              <a:ea typeface="ＭＳ Ｐゴシック" charset="0"/>
              <a:cs typeface="ＭＳ Ｐゴシック" charset="0"/>
            </a:endParaRPr>
          </a:p>
          <a:p>
            <a:pPr>
              <a:spcBef>
                <a:spcPct val="20000"/>
              </a:spcBef>
              <a:spcAft>
                <a:spcPct val="20000"/>
              </a:spcAft>
              <a:defRPr/>
            </a:pPr>
            <a:r>
              <a:rPr lang="pt-BR" sz="2400" dirty="0" smtClean="0">
                <a:solidFill>
                  <a:srgbClr val="FFF4D5"/>
                </a:solidFill>
                <a:latin typeface="Lucida Sans" charset="0"/>
                <a:ea typeface="ＭＳ Ｐゴシック" charset="0"/>
                <a:cs typeface="ＭＳ Ｐゴシック" charset="0"/>
              </a:rPr>
              <a:t>A disputa do século XXI será pelo</a:t>
            </a:r>
          </a:p>
          <a:p>
            <a:pPr>
              <a:spcBef>
                <a:spcPct val="20000"/>
              </a:spcBef>
              <a:spcAft>
                <a:spcPct val="20000"/>
              </a:spcAft>
              <a:defRPr/>
            </a:pPr>
            <a:r>
              <a:rPr lang="pt-BR" sz="2400" u="sng" dirty="0" smtClean="0">
                <a:solidFill>
                  <a:srgbClr val="FFF4D5"/>
                </a:solidFill>
                <a:latin typeface="Lucida Sans" charset="0"/>
                <a:ea typeface="ＭＳ Ｐゴシック" charset="0"/>
                <a:cs typeface="ＭＳ Ｐゴシック" charset="0"/>
              </a:rPr>
              <a:t>Espectro Eletromagnético</a:t>
            </a:r>
          </a:p>
          <a:p>
            <a:pPr>
              <a:spcBef>
                <a:spcPct val="20000"/>
              </a:spcBef>
              <a:spcAft>
                <a:spcPct val="20000"/>
              </a:spcAft>
              <a:defRPr/>
            </a:pPr>
            <a:endParaRPr lang="pt-BR" sz="2400" dirty="0">
              <a:solidFill>
                <a:srgbClr val="FFF4D5"/>
              </a:solidFill>
              <a:latin typeface="Lucida Sans" charset="0"/>
              <a:ea typeface="ＭＳ Ｐゴシック" charset="0"/>
              <a:cs typeface="ＭＳ Ｐゴシック" charset="0"/>
            </a:endParaRPr>
          </a:p>
          <a:p>
            <a:pPr>
              <a:spcBef>
                <a:spcPct val="20000"/>
              </a:spcBef>
              <a:spcAft>
                <a:spcPct val="20000"/>
              </a:spcAft>
              <a:defRPr/>
            </a:pPr>
            <a:r>
              <a:rPr lang="pt-BR" sz="2400" dirty="0" smtClean="0">
                <a:solidFill>
                  <a:srgbClr val="FFF4D5"/>
                </a:solidFill>
                <a:latin typeface="Lucida Sans" charset="0"/>
                <a:ea typeface="ＭＳ Ｐゴシック" charset="0"/>
                <a:cs typeface="ＭＳ Ｐゴシック" charset="0"/>
              </a:rPr>
              <a:t>Entregar todo o espectro alocado ao rádio e TV para as operadoras de Telecom não é uma boa opção...</a:t>
            </a:r>
          </a:p>
          <a:p>
            <a:pPr>
              <a:spcBef>
                <a:spcPct val="20000"/>
              </a:spcBef>
              <a:spcAft>
                <a:spcPct val="20000"/>
              </a:spcAft>
              <a:defRPr/>
            </a:pPr>
            <a:r>
              <a:rPr lang="pt-BR" sz="2400" dirty="0" smtClean="0">
                <a:solidFill>
                  <a:srgbClr val="FFF4D5"/>
                </a:solidFill>
                <a:latin typeface="Lucida Sans" charset="0"/>
                <a:ea typeface="ＭＳ Ｐゴシック" charset="0"/>
                <a:cs typeface="ＭＳ Ｐゴシック" charset="0"/>
              </a:rPr>
              <a:t>+ Oligopólios + Controle + Vigilância</a:t>
            </a:r>
          </a:p>
        </p:txBody>
      </p:sp>
    </p:spTree>
    <p:extLst>
      <p:ext uri="{BB962C8B-B14F-4D97-AF65-F5344CB8AC3E}">
        <p14:creationId xmlns:p14="http://schemas.microsoft.com/office/powerpoint/2010/main" val="358580418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2774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5" name="Rectangle 2"/>
            <p:cNvSpPr>
              <a:spLocks noChangeArrowheads="1"/>
            </p:cNvSpPr>
            <p:nvPr/>
          </p:nvSpPr>
          <p:spPr bwMode="auto">
            <a:xfrm>
              <a:off x="596490" y="2307303"/>
              <a:ext cx="3634002" cy="23744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45720" rIns="45720" anchor="ctr">
              <a:spAutoFit/>
            </a:bodyPr>
            <a:lstStyle/>
            <a:p>
              <a:pPr defTabSz="669925"/>
              <a:endParaRPr lang="pt-BR"/>
            </a:p>
          </p:txBody>
        </p:sp>
      </p:grp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417888" y="847725"/>
            <a:ext cx="58483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4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Perguntas?</a:t>
            </a:r>
            <a:endParaRPr lang="en-US" sz="48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3" name="Text Box 7"/>
          <p:cNvSpPr txBox="1">
            <a:spLocks noChangeArrowheads="1"/>
          </p:cNvSpPr>
          <p:nvPr/>
        </p:nvSpPr>
        <p:spPr bwMode="auto">
          <a:xfrm>
            <a:off x="638175" y="2459038"/>
            <a:ext cx="3630417" cy="203132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45720" rIns="45720">
            <a:spAutoFit/>
          </a:bodyPr>
          <a:lstStyle>
            <a:lvl1pPr defTabSz="669925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669925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669925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669925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669925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669925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669925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669925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669925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/>
            <a:r>
              <a:rPr lang="en-US" sz="1800" dirty="0">
                <a:solidFill>
                  <a:srgbClr val="FFFFFF"/>
                </a:solidFill>
              </a:rPr>
              <a:t>http://www.ncl.org.br</a:t>
            </a:r>
          </a:p>
          <a:p>
            <a:pPr algn="l"/>
            <a:r>
              <a:rPr lang="en-US" sz="1800" dirty="0">
                <a:solidFill>
                  <a:srgbClr val="FFFFFF"/>
                </a:solidFill>
              </a:rPr>
              <a:t>http://www.ginga.org.br</a:t>
            </a:r>
          </a:p>
          <a:p>
            <a:pPr algn="l"/>
            <a:r>
              <a:rPr lang="en-US" sz="1800" dirty="0">
                <a:solidFill>
                  <a:srgbClr val="FFFFFF"/>
                </a:solidFill>
              </a:rPr>
              <a:t>http://www.softwarepublico.gov.br</a:t>
            </a:r>
          </a:p>
          <a:p>
            <a:pPr algn="l"/>
            <a:r>
              <a:rPr lang="en-US" sz="1800" dirty="0">
                <a:solidFill>
                  <a:srgbClr val="FFFFFF"/>
                </a:solidFill>
              </a:rPr>
              <a:t>http://clube.ncl.org.br/</a:t>
            </a:r>
          </a:p>
          <a:p>
            <a:pPr algn="l"/>
            <a:r>
              <a:rPr lang="en-US" sz="1800" dirty="0">
                <a:solidFill>
                  <a:srgbClr val="FFFFFF"/>
                </a:solidFill>
              </a:rPr>
              <a:t>http://</a:t>
            </a:r>
            <a:r>
              <a:rPr lang="en-US" sz="1800" dirty="0" smtClean="0">
                <a:solidFill>
                  <a:srgbClr val="FFFFFF"/>
                </a:solidFill>
              </a:rPr>
              <a:t>www.telemidia.puc-rio.br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4081" y="5984884"/>
            <a:ext cx="30412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Rafael Diniz</a:t>
            </a:r>
          </a:p>
          <a:p>
            <a:pPr algn="l">
              <a:spcBef>
                <a:spcPts val="0"/>
              </a:spcBef>
            </a:pPr>
            <a:r>
              <a:rPr 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rafaeldiniz@telemidia.puc-rio.br</a:t>
            </a:r>
          </a:p>
        </p:txBody>
      </p:sp>
    </p:spTree>
    <p:extLst>
      <p:ext uri="{BB962C8B-B14F-4D97-AF65-F5344CB8AC3E}">
        <p14:creationId xmlns:p14="http://schemas.microsoft.com/office/powerpoint/2010/main" val="10838685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TV Analógica  X  TV Digital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1DDD2C-23BF-404F-964E-63EE814166C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15566" y="1913194"/>
            <a:ext cx="86167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pt-BR" sz="2400" dirty="0" smtClean="0"/>
              <a:t>Não é igual a transição da TV Preto-e-Branco para Colorida!</a:t>
            </a:r>
            <a:endParaRPr lang="pt-BR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372" t="19406" r="46992"/>
          <a:stretch/>
        </p:blipFill>
        <p:spPr>
          <a:xfrm>
            <a:off x="1319646" y="3143908"/>
            <a:ext cx="2639292" cy="22032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3167" t="15398" r="2789" b="10814"/>
          <a:stretch/>
        </p:blipFill>
        <p:spPr>
          <a:xfrm>
            <a:off x="4956465" y="3143908"/>
            <a:ext cx="2775960" cy="217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736123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TV Analógica  X  TV Digital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1DDD2C-23BF-404F-964E-63EE814166C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04850" y="1628801"/>
            <a:ext cx="76115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pt-BR" sz="2400" dirty="0" smtClean="0"/>
              <a:t>“A </a:t>
            </a:r>
            <a:r>
              <a:rPr lang="pt-BR" sz="2400" dirty="0"/>
              <a:t>principal característica da mudança </a:t>
            </a:r>
            <a:r>
              <a:rPr lang="pt-BR" sz="2400" dirty="0" smtClean="0"/>
              <a:t>da TV analógica para </a:t>
            </a:r>
            <a:r>
              <a:rPr lang="pt-BR" sz="2400" dirty="0"/>
              <a:t>digital é a </a:t>
            </a:r>
            <a:r>
              <a:rPr lang="pt-BR" sz="2400" dirty="0" smtClean="0"/>
              <a:t>interatividade.”</a:t>
            </a:r>
          </a:p>
          <a:p>
            <a:pPr marL="0" indent="0" algn="ctr">
              <a:buNone/>
            </a:pPr>
            <a:endParaRPr lang="pt-BR" sz="2400" dirty="0" smtClean="0"/>
          </a:p>
          <a:p>
            <a:pPr algn="ctr"/>
            <a:r>
              <a:rPr lang="pt-BR" sz="2400" dirty="0"/>
              <a:t>MARSHALL, P. D. </a:t>
            </a:r>
            <a:r>
              <a:rPr lang="pt-BR" sz="2400" dirty="0" smtClean="0"/>
              <a:t>“New </a:t>
            </a:r>
            <a:r>
              <a:rPr lang="pt-BR" sz="2400" dirty="0"/>
              <a:t>Media </a:t>
            </a:r>
            <a:r>
              <a:rPr lang="pt-BR" sz="2400" dirty="0" smtClean="0"/>
              <a:t>Cultures”, </a:t>
            </a:r>
            <a:r>
              <a:rPr lang="pt-BR" sz="2400" dirty="0"/>
              <a:t>2004</a:t>
            </a:r>
            <a:r>
              <a:rPr lang="pt-BR" sz="2400" dirty="0" smtClean="0"/>
              <a:t>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668619022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 smtClean="0"/>
              <a:t>Um novo paradigma...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453" y="990600"/>
            <a:ext cx="7475537" cy="4495800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/>
              <a:t>	 </a:t>
            </a:r>
            <a:r>
              <a:rPr lang="pt-BR" dirty="0" smtClean="0">
                <a:solidFill>
                  <a:srgbClr val="FFFFFF"/>
                </a:solidFill>
              </a:rPr>
              <a:t>“...é </a:t>
            </a:r>
            <a:r>
              <a:rPr lang="pt-BR" dirty="0">
                <a:solidFill>
                  <a:srgbClr val="FFFFFF"/>
                </a:solidFill>
              </a:rPr>
              <a:t>preciso transformar o rádio, convertê-lo de aparelho de distribuição em aparelho de </a:t>
            </a:r>
            <a:r>
              <a:rPr lang="pt-BR" dirty="0" smtClean="0">
                <a:solidFill>
                  <a:srgbClr val="FFFFFF"/>
                </a:solidFill>
              </a:rPr>
              <a:t>comunicação. [...] </a:t>
            </a:r>
            <a:r>
              <a:rPr lang="pt-BR" dirty="0">
                <a:solidFill>
                  <a:srgbClr val="FFFFFF"/>
                </a:solidFill>
              </a:rPr>
              <a:t>Isto é, seria se não somente fosse capaz de emitir, como também de receber; portanto, se conseguisse não apenas se fazer escutar pelo ouvinte, mas também pôr-se em comunicação com ele.”</a:t>
            </a:r>
          </a:p>
          <a:p>
            <a:pPr marL="0" indent="0">
              <a:buNone/>
            </a:pPr>
            <a:r>
              <a:rPr lang="pt-BR" dirty="0" smtClean="0">
                <a:solidFill>
                  <a:srgbClr val="FFFFFF"/>
                </a:solidFill>
              </a:rPr>
              <a:t>                               Brecht, Teoria do rádio                          </a:t>
            </a:r>
          </a:p>
          <a:p>
            <a:pPr marL="0" indent="0">
              <a:buNone/>
            </a:pPr>
            <a:r>
              <a:rPr lang="pt-BR" dirty="0">
                <a:solidFill>
                  <a:srgbClr val="FFFFFF"/>
                </a:solidFill>
              </a:rPr>
              <a:t> </a:t>
            </a:r>
            <a:r>
              <a:rPr lang="pt-BR" dirty="0" smtClean="0">
                <a:solidFill>
                  <a:srgbClr val="FFFFFF"/>
                </a:solidFill>
              </a:rPr>
              <a:t>                                        (1932)</a:t>
            </a:r>
            <a:endParaRPr lang="pt-BR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8194" name="Picture 2" descr="https://encrypted-tbn1.gstatic.com/images?q=tbn:ANd9GcSmw62v0GbU1yFNCC8UqRFjTAPLyyIHo19vV2LXC2nNf9YUtfs3v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4291445"/>
            <a:ext cx="24003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0F8923-1CF5-499A-B0D7-C99F567B7E1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03622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 smtClean="0"/>
              <a:t>TV Digital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 smtClean="0"/>
          </a:p>
          <a:p>
            <a:pPr marL="0" indent="0" algn="ctr">
              <a:buNone/>
            </a:pPr>
            <a:r>
              <a:rPr lang="pt-BR" dirty="0" smtClean="0"/>
              <a:t>Multiprogramação </a:t>
            </a:r>
          </a:p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r>
              <a:rPr lang="pt-BR" dirty="0" smtClean="0"/>
              <a:t>Interatividade</a:t>
            </a:r>
          </a:p>
          <a:p>
            <a:pPr marL="0" indent="0">
              <a:buNone/>
            </a:pPr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0F8923-1CF5-499A-B0D7-C99F567B7E1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56596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Contexto atual</a:t>
            </a:r>
            <a:endParaRPr lang="pt-B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438839-D421-4006-A756-C09E30CBA56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990600"/>
            <a:ext cx="891334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Sistema Brasileiro de TV Digital (SBTVD)</a:t>
            </a:r>
          </a:p>
          <a:p>
            <a:endParaRPr lang="pt-BR" sz="2400" dirty="0" smtClean="0"/>
          </a:p>
          <a:p>
            <a:r>
              <a:rPr lang="pt-BR" sz="2400" dirty="0" smtClean="0"/>
              <a:t>Baseado no sistema japonês ISDB-T </a:t>
            </a:r>
          </a:p>
          <a:p>
            <a:r>
              <a:rPr lang="pt-BR" sz="2400" dirty="0"/>
              <a:t>Se não fosse o Ginga, o SBTVD seria um sistema nipo-japonês</a:t>
            </a:r>
          </a:p>
          <a:p>
            <a:r>
              <a:rPr lang="pt-BR" sz="2400" dirty="0" smtClean="0"/>
              <a:t>A única modificação brasileira é a inclusão do Ginga</a:t>
            </a:r>
          </a:p>
          <a:p>
            <a:endParaRPr lang="pt-BR" sz="2400" dirty="0" smtClean="0"/>
          </a:p>
          <a:p>
            <a:r>
              <a:rPr lang="pt-BR" sz="2400" dirty="0" smtClean="0"/>
              <a:t>Tecnicamente, do que exatamente estamos falando mesmo?</a:t>
            </a:r>
          </a:p>
          <a:p>
            <a:r>
              <a:rPr lang="pt-BR" sz="2400" u="sng" dirty="0" smtClean="0"/>
              <a:t>Televisão Digital Terrestre</a:t>
            </a:r>
          </a:p>
          <a:p>
            <a:pPr marL="285750" indent="-285750">
              <a:buFontTx/>
              <a:buChar char="-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05145669"/>
      </p:ext>
    </p:ext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Contexto atual</a:t>
            </a:r>
            <a:endParaRPr lang="pt-B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438839-D421-4006-A756-C09E30CBA56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089454"/>
            <a:ext cx="891334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Entre 2016 e 2018 acontecerá o desligamento da TV Analógica</a:t>
            </a:r>
          </a:p>
          <a:p>
            <a:endParaRPr lang="pt-BR" sz="2400" dirty="0" smtClean="0"/>
          </a:p>
          <a:p>
            <a:r>
              <a:rPr lang="pt-BR" sz="2400" dirty="0" smtClean="0"/>
              <a:t>Mais 42 milhões de receptores com TV Digital em 2015 </a:t>
            </a:r>
          </a:p>
          <a:p>
            <a:r>
              <a:rPr lang="pt-BR" sz="2400" dirty="0" smtClean="0"/>
              <a:t>(60 milhões em 2016, fora os celulares com TVD)</a:t>
            </a:r>
          </a:p>
          <a:p>
            <a:r>
              <a:rPr lang="pt-BR" sz="2400" dirty="0" smtClean="0"/>
              <a:t>Governo distribuirá 14 milhões de receptores de TV Digital para famílias de baixa renda</a:t>
            </a:r>
          </a:p>
          <a:p>
            <a:endParaRPr lang="pt-BR" sz="2400" dirty="0"/>
          </a:p>
          <a:p>
            <a:r>
              <a:rPr lang="pt-BR" sz="2400" u="sng" dirty="0" smtClean="0"/>
              <a:t>A interatividade é parte obrigatória da TV Digital</a:t>
            </a:r>
          </a:p>
          <a:p>
            <a:r>
              <a:rPr lang="pt-BR" sz="2400" dirty="0" smtClean="0"/>
              <a:t>A Interatividade na TV Digital é possibilitada graças as Ginga, desenvolvido na PUC-Rio</a:t>
            </a:r>
          </a:p>
          <a:p>
            <a:pPr marL="285750" indent="-285750">
              <a:buFontTx/>
              <a:buChar char="-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3666128"/>
      </p:ext>
    </p:extLst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GingaBrasil-NCL3.0">
  <a:themeElements>
    <a:clrScheme name="">
      <a:dk1>
        <a:srgbClr val="969696"/>
      </a:dk1>
      <a:lt1>
        <a:srgbClr val="FFF4D5"/>
      </a:lt1>
      <a:dk2>
        <a:srgbClr val="000000"/>
      </a:dk2>
      <a:lt2>
        <a:srgbClr val="FF6600"/>
      </a:lt2>
      <a:accent1>
        <a:srgbClr val="009999"/>
      </a:accent1>
      <a:accent2>
        <a:srgbClr val="FF6600"/>
      </a:accent2>
      <a:accent3>
        <a:srgbClr val="AAAAAA"/>
      </a:accent3>
      <a:accent4>
        <a:srgbClr val="DAD0B6"/>
      </a:accent4>
      <a:accent5>
        <a:srgbClr val="AACACA"/>
      </a:accent5>
      <a:accent6>
        <a:srgbClr val="E75C00"/>
      </a:accent6>
      <a:hlink>
        <a:srgbClr val="CC3300"/>
      </a:hlink>
      <a:folHlink>
        <a:srgbClr val="996600"/>
      </a:folHlink>
    </a:clrScheme>
    <a:fontScheme name="GingaBrasil-NCL3.0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F4D5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669925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F4D5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669925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GingaBrasil-NCL3.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ingaBrasil-NCL3.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ingaBrasil-NCL3.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ingaBrasil-NCL3.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ingaBrasil-NCL3.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ingaBrasil-NCL3.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ingaBrasil-NCL3.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ingaBrasil-NCL3.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ingaBrasil-NCL3.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ingaBrasil-NCL3.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ingaBrasil-NCL3.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ingaBrasil-NCL3.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ingaBrasil-NCL3.0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FF99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ingaBrasil-NCL3.0 14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CE77C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DF1BF"/>
        </a:accent5>
        <a:accent6>
          <a:srgbClr val="E78A00"/>
        </a:accent6>
        <a:hlink>
          <a:srgbClr val="FF99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ingaBrasil-NCL3.0 15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FFF99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FFCA"/>
        </a:accent5>
        <a:accent6>
          <a:srgbClr val="E78A00"/>
        </a:accent6>
        <a:hlink>
          <a:srgbClr val="FF99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ingaBrasil-NCL3.0 16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FFF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FFCA"/>
        </a:accent5>
        <a:accent6>
          <a:srgbClr val="E75C00"/>
        </a:accent6>
        <a:hlink>
          <a:srgbClr val="FF99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GingaBrasil-NCL3.0">
  <a:themeElements>
    <a:clrScheme name="">
      <a:dk1>
        <a:srgbClr val="969696"/>
      </a:dk1>
      <a:lt1>
        <a:srgbClr val="FFF4D5"/>
      </a:lt1>
      <a:dk2>
        <a:srgbClr val="000000"/>
      </a:dk2>
      <a:lt2>
        <a:srgbClr val="FF6600"/>
      </a:lt2>
      <a:accent1>
        <a:srgbClr val="009999"/>
      </a:accent1>
      <a:accent2>
        <a:srgbClr val="FF6600"/>
      </a:accent2>
      <a:accent3>
        <a:srgbClr val="AAAAAA"/>
      </a:accent3>
      <a:accent4>
        <a:srgbClr val="DAD0B6"/>
      </a:accent4>
      <a:accent5>
        <a:srgbClr val="AACACA"/>
      </a:accent5>
      <a:accent6>
        <a:srgbClr val="E75C00"/>
      </a:accent6>
      <a:hlink>
        <a:srgbClr val="CC3300"/>
      </a:hlink>
      <a:folHlink>
        <a:srgbClr val="996600"/>
      </a:folHlink>
    </a:clrScheme>
    <a:fontScheme name="GingaBrasil-NCL3.0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F4D5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669925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F4D5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669925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-65" charset="0"/>
          </a:defRPr>
        </a:defPPr>
      </a:lstStyle>
    </a:lnDef>
  </a:objectDefaults>
  <a:extraClrSchemeLst>
    <a:extraClrScheme>
      <a:clrScheme name="GingaBrasil-NCL3.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ingaBrasil-NCL3.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ingaBrasil-NCL3.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ingaBrasil-NCL3.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ingaBrasil-NCL3.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ingaBrasil-NCL3.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ingaBrasil-NCL3.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ingaBrasil-NCL3.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ingaBrasil-NCL3.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ingaBrasil-NCL3.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ingaBrasil-NCL3.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ingaBrasil-NCL3.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ingaBrasil-NCL3.0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FF99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ingaBrasil-NCL3.0 14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CE77C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DF1BF"/>
        </a:accent5>
        <a:accent6>
          <a:srgbClr val="E78A00"/>
        </a:accent6>
        <a:hlink>
          <a:srgbClr val="FF99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ingaBrasil-NCL3.0 15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FFF99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FFCA"/>
        </a:accent5>
        <a:accent6>
          <a:srgbClr val="E78A00"/>
        </a:accent6>
        <a:hlink>
          <a:srgbClr val="FF99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ingaBrasil-NCL3.0 16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FFF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FFCA"/>
        </a:accent5>
        <a:accent6>
          <a:srgbClr val="E75C00"/>
        </a:accent6>
        <a:hlink>
          <a:srgbClr val="FF99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GingaBrasil-NCL3.0</Template>
  <TotalTime>6362</TotalTime>
  <Words>919</Words>
  <Application>Microsoft Office PowerPoint</Application>
  <PresentationFormat>On-screen Show (4:3)</PresentationFormat>
  <Paragraphs>200</Paragraphs>
  <Slides>35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ＭＳ Ｐゴシック</vt:lpstr>
      <vt:lpstr>Arial</vt:lpstr>
      <vt:lpstr>Calibri</vt:lpstr>
      <vt:lpstr>Lucida Sans</vt:lpstr>
      <vt:lpstr>Tahoma</vt:lpstr>
      <vt:lpstr>Times New Roman</vt:lpstr>
      <vt:lpstr>GingaBrasil-NCL3.0</vt:lpstr>
      <vt:lpstr>1_GingaBrasil-NCL3.0</vt:lpstr>
      <vt:lpstr>PowerPoint Presentation</vt:lpstr>
      <vt:lpstr>Tabela de Conteúdo</vt:lpstr>
      <vt:lpstr>A TV Digital</vt:lpstr>
      <vt:lpstr>TV Analógica  X  TV Digital</vt:lpstr>
      <vt:lpstr>TV Analógica  X  TV Digital</vt:lpstr>
      <vt:lpstr>Um novo paradigma...</vt:lpstr>
      <vt:lpstr>TV Digital</vt:lpstr>
      <vt:lpstr>Contexto atual</vt:lpstr>
      <vt:lpstr>Contexto atual</vt:lpstr>
      <vt:lpstr>Contexto atual</vt:lpstr>
      <vt:lpstr>Ginga na América Latina e África</vt:lpstr>
      <vt:lpstr>Ginga no Mundo</vt:lpstr>
      <vt:lpstr>Oque é preciso na emissora?</vt:lpstr>
      <vt:lpstr>Oque é preciso na emissora?</vt:lpstr>
      <vt:lpstr>Cadeia de Radiodifusão Interativa</vt:lpstr>
      <vt:lpstr>Como é enviado o aplicativo?</vt:lpstr>
      <vt:lpstr>E a configuração?</vt:lpstr>
      <vt:lpstr>Quais as possibilidades da Interatividade?</vt:lpstr>
      <vt:lpstr>Tipos de Aplicação</vt:lpstr>
      <vt:lpstr>Com relação ao canal de retorno</vt:lpstr>
      <vt:lpstr>Tipos de receptores</vt:lpstr>
      <vt:lpstr>Exemplo: Serviços utilidade pública</vt:lpstr>
      <vt:lpstr>Educação </vt:lpstr>
      <vt:lpstr>Comerciais</vt:lpstr>
      <vt:lpstr>Entretenimento / Jogos</vt:lpstr>
      <vt:lpstr>Tecnologias Envolvidas</vt:lpstr>
      <vt:lpstr>Como desenvolver?</vt:lpstr>
      <vt:lpstr>NCL Composer</vt:lpstr>
      <vt:lpstr>Ginga</vt:lpstr>
      <vt:lpstr>Rádio Digital Interativo</vt:lpstr>
      <vt:lpstr>Por que é importante</vt:lpstr>
      <vt:lpstr>A Radiodifusão é um excelente meio de comunicação</vt:lpstr>
      <vt:lpstr>Oque está em jogo?</vt:lpstr>
      <vt:lpstr>Oque está em jogo?</vt:lpstr>
      <vt:lpstr>PowerPoint Presentation</vt:lpstr>
    </vt:vector>
  </TitlesOfParts>
  <Company>PUC-Rio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 Interativa</dc:title>
  <dc:creator>Luiz Fernando Gomes Soares</dc:creator>
  <cp:lastModifiedBy>Juba</cp:lastModifiedBy>
  <cp:revision>392</cp:revision>
  <dcterms:created xsi:type="dcterms:W3CDTF">2007-06-27T10:30:34Z</dcterms:created>
  <dcterms:modified xsi:type="dcterms:W3CDTF">2015-06-11T04:02:07Z</dcterms:modified>
</cp:coreProperties>
</file>